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6858000" cx="12192000"/>
  <p:notesSz cx="6858000" cy="9144000"/>
  <p:embeddedFontLst>
    <p:embeddedFont>
      <p:font typeface="Tahoma"/>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07" roundtripDataSignature="AMtx7mjHpYFprcFpJpdqdfV8P/DtIMTU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customschemas.google.com/relationships/presentationmetadata" Target="metadata"/><Relationship Id="rId106" Type="http://schemas.openxmlformats.org/officeDocument/2006/relationships/font" Target="fonts/Tahoma-bold.fntdata"/><Relationship Id="rId105" Type="http://schemas.openxmlformats.org/officeDocument/2006/relationships/font" Target="fonts/Tahoma-regular.fntdata"/><Relationship Id="rId104" Type="http://schemas.openxmlformats.org/officeDocument/2006/relationships/slide" Target="slides/slide99.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57" name="Google Shape;25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59" name="Google Shape;259;p1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70" name="Google Shape;27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72" name="Google Shape;272;p13: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85" name="Google Shape;2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7" name="Google Shape;287;p1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02" name="Google Shape;30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04" name="Google Shape;304;p15: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8" name="Google Shape;61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14" name="Google Shape;71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5" name="Google Shape;71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4" name="Google Shape;89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01" name="Google Shape;90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2" name="Google Shape;90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03" name="Google Shape;903;p5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9" name="Google Shape;94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0" name="Google Shape;96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5" name="Google Shape;101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4" name="Google Shape;104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4" name="Google Shape;1064;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6" name="Google Shape;1076;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7" name="Google Shape;1087;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3" name="Google Shape;109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2" name="Google Shape;110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2" name="Google Shape;1112;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8" name="Google Shape;1118;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4" name="Google Shape;1124;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0" name="Google Shape;1130;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2" name="Google Shape;1142;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7" name="Google Shape;1147;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3343f93d64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g33343f93d64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4" name="Google Shape;1154;g33343f93d64_5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8" name="Google Shape;115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2" name="Google Shape;1172;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5" name="Google Shape;1195;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4" name="Google Shape;1234;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8" name="Google Shape;1248;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8" name="Google Shape;125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9" name="Google Shape;1309;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9" name="Google Shape;1329;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7"/>
          <p:cNvSpPr/>
          <p:nvPr>
            <p:ph idx="2" type="pic"/>
          </p:nvPr>
        </p:nvSpPr>
        <p:spPr>
          <a:xfrm>
            <a:off x="5183188" y="987425"/>
            <a:ext cx="6172200" cy="4873625"/>
          </a:xfrm>
          <a:prstGeom prst="rect">
            <a:avLst/>
          </a:prstGeom>
          <a:noFill/>
          <a:ln>
            <a:noFill/>
          </a:ln>
        </p:spPr>
      </p:sp>
      <p:sp>
        <p:nvSpPr>
          <p:cNvPr id="73" name="Google Shape;73;p1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27"/>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27"/>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7"/>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8"/>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8"/>
          <p:cNvSpPr txBox="1"/>
          <p:nvPr>
            <p:ph idx="1" type="body"/>
          </p:nvPr>
        </p:nvSpPr>
        <p:spPr>
          <a:xfrm rot="5400000">
            <a:off x="3594258" y="-1582579"/>
            <a:ext cx="4729826" cy="107892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1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0"/>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0"/>
          <p:cNvSpPr txBox="1"/>
          <p:nvPr>
            <p:ph idx="1" type="body"/>
          </p:nvPr>
        </p:nvSpPr>
        <p:spPr>
          <a:xfrm>
            <a:off x="572493" y="1431235"/>
            <a:ext cx="11100021" cy="4866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2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 name="Shape 31"/>
        <p:cNvGrpSpPr/>
        <p:nvPr/>
      </p:nvGrpSpPr>
      <p:grpSpPr>
        <a:xfrm>
          <a:off x="0" y="0"/>
          <a:ext cx="0" cy="0"/>
          <a:chOff x="0" y="0"/>
          <a:chExt cx="0" cy="0"/>
        </a:xfrm>
      </p:grpSpPr>
      <p:sp>
        <p:nvSpPr>
          <p:cNvPr id="32" name="Google Shape;32;p121"/>
          <p:cNvSpPr txBox="1"/>
          <p:nvPr>
            <p:ph idx="1" type="body"/>
          </p:nvPr>
        </p:nvSpPr>
        <p:spPr>
          <a:xfrm>
            <a:off x="609600" y="131763"/>
            <a:ext cx="10972800" cy="5994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21"/>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1"/>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1"/>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22"/>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22"/>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22"/>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23"/>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2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24"/>
          <p:cNvSpPr txBox="1"/>
          <p:nvPr>
            <p:ph type="title"/>
          </p:nvPr>
        </p:nvSpPr>
        <p:spPr>
          <a:xfrm>
            <a:off x="2059536" y="365125"/>
            <a:ext cx="9295852" cy="95947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1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2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2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25"/>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2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26"/>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6"/>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26"/>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7"/>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7"/>
          <p:cNvSpPr txBox="1"/>
          <p:nvPr>
            <p:ph idx="1" type="body"/>
          </p:nvPr>
        </p:nvSpPr>
        <p:spPr>
          <a:xfrm>
            <a:off x="564543" y="1447137"/>
            <a:ext cx="10789257" cy="472982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7"/>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7"/>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7"/>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8.jpg"/><Relationship Id="rId4" Type="http://schemas.openxmlformats.org/officeDocument/2006/relationships/image" Target="../media/image25.jpg"/><Relationship Id="rId5" Type="http://schemas.openxmlformats.org/officeDocument/2006/relationships/image" Target="../media/image14.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44.jpg"/><Relationship Id="rId5" Type="http://schemas.openxmlformats.org/officeDocument/2006/relationships/image" Target="../media/image10.png"/><Relationship Id="rId6" Type="http://schemas.openxmlformats.org/officeDocument/2006/relationships/image" Target="../media/image42.png"/><Relationship Id="rId7"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hyperlink" Target="about:bla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21.jpg"/><Relationship Id="rId5" Type="http://schemas.openxmlformats.org/officeDocument/2006/relationships/image" Target="../media/image23.jpg"/><Relationship Id="rId6"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31.jpg"/><Relationship Id="rId5"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jp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62.jp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jp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89.png"/><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jp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4.jpg"/><Relationship Id="rId4" Type="http://schemas.openxmlformats.org/officeDocument/2006/relationships/image" Target="../media/image55.jpg"/><Relationship Id="rId5" Type="http://schemas.openxmlformats.org/officeDocument/2006/relationships/image" Target="../media/image113.jpg"/><Relationship Id="rId6" Type="http://schemas.openxmlformats.org/officeDocument/2006/relationships/image" Target="../media/image56.jpg"/><Relationship Id="rId7" Type="http://schemas.openxmlformats.org/officeDocument/2006/relationships/image" Target="../media/image59.jpg"/><Relationship Id="rId8" Type="http://schemas.openxmlformats.org/officeDocument/2006/relationships/image" Target="../media/image8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6.jpg"/><Relationship Id="rId4" Type="http://schemas.openxmlformats.org/officeDocument/2006/relationships/image" Target="../media/image11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10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1.jpg"/><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2.jpg"/><Relationship Id="rId4" Type="http://schemas.openxmlformats.org/officeDocument/2006/relationships/image" Target="../media/image15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8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1.jpg"/><Relationship Id="rId4" Type="http://schemas.openxmlformats.org/officeDocument/2006/relationships/hyperlink" Target="http://../PHIM/Dang%20cho%20mua%20xuan%20-%20Tam%20ca%20ao%20trang%20.mp3" TargetMode="External"/><Relationship Id="rId5"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5.jpg"/><Relationship Id="rId4" Type="http://schemas.openxmlformats.org/officeDocument/2006/relationships/image" Target="../media/image79.png"/><Relationship Id="rId5" Type="http://schemas.openxmlformats.org/officeDocument/2006/relationships/image" Target="../media/image7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jpg"/></Relationships>
</file>

<file path=ppt/slides/_rels/slide51.xml.rels><?xml version="1.0" encoding="UTF-8" standalone="yes"?><Relationships xmlns="http://schemas.openxmlformats.org/package/2006/relationships"><Relationship Id="rId11" Type="http://schemas.openxmlformats.org/officeDocument/2006/relationships/hyperlink" Target="http://vi.wikipedia.org/wiki/Can_L%E1%BB%99c" TargetMode="External"/><Relationship Id="rId10" Type="http://schemas.openxmlformats.org/officeDocument/2006/relationships/hyperlink" Target="http://vi.wikipedia.org/wiki/B%E1%BA%BFn_Thu%E1%BB%B7" TargetMode="External"/><Relationship Id="rId13" Type="http://schemas.openxmlformats.org/officeDocument/2006/relationships/hyperlink" Target="http://vi.wikipedia.org/wiki/%C4%90%E1%BB%A9c_Th%E1%BB%8D" TargetMode="External"/><Relationship Id="rId12" Type="http://schemas.openxmlformats.org/officeDocument/2006/relationships/hyperlink" Target="http://vi.wikipedia.org/wiki/Th%E1%BA%A1ch_H%C3%A0"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vi.wikipedia.org/w/index.php?title=X%E1%BB%A9_u%E1%BB%B7_Trung_K%E1%BB%B3&amp;action=edit&amp;redlink=1" TargetMode="External"/><Relationship Id="rId4" Type="http://schemas.openxmlformats.org/officeDocument/2006/relationships/hyperlink" Target="http://vi.wikipedia.org/wiki/%C4%90%E1%BA%A3ng_C%E1%BB%99ng_s%E1%BA%A3n_Vi%E1%BB%87t_Nam" TargetMode="External"/><Relationship Id="rId9" Type="http://schemas.openxmlformats.org/officeDocument/2006/relationships/hyperlink" Target="http://vi.wikipedia.org/wiki/Vinh" TargetMode="External"/><Relationship Id="rId14" Type="http://schemas.openxmlformats.org/officeDocument/2006/relationships/hyperlink" Target="http://vi.wikipedia.org/wiki/H%C6%B0ng_Nguy%C3%AAn" TargetMode="External"/><Relationship Id="rId5" Type="http://schemas.openxmlformats.org/officeDocument/2006/relationships/hyperlink" Target="http://vi.wikipedia.org/wiki/Thanh_Ch%C6%B0%C6%A1ng" TargetMode="External"/><Relationship Id="rId6" Type="http://schemas.openxmlformats.org/officeDocument/2006/relationships/hyperlink" Target="http://vi.wikipedia.org/wiki/Nam_%C4%90%C3%A0n" TargetMode="External"/><Relationship Id="rId7" Type="http://schemas.openxmlformats.org/officeDocument/2006/relationships/hyperlink" Target="http://vi.wikipedia.org/wiki/Anh_S%C6%A1n" TargetMode="External"/><Relationship Id="rId8" Type="http://schemas.openxmlformats.org/officeDocument/2006/relationships/hyperlink" Target="http://vi.wikipedia.org/wiki/Nghi_L%E1%BB%99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7.jpg"/><Relationship Id="rId4" Type="http://schemas.openxmlformats.org/officeDocument/2006/relationships/image" Target="../media/image8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2.png"/><Relationship Id="rId4" Type="http://schemas.openxmlformats.org/officeDocument/2006/relationships/image" Target="../media/image92.jpg"/><Relationship Id="rId5" Type="http://schemas.openxmlformats.org/officeDocument/2006/relationships/image" Target="../media/image8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7.jpg"/><Relationship Id="rId4" Type="http://schemas.openxmlformats.org/officeDocument/2006/relationships/image" Target="../media/image90.png"/><Relationship Id="rId5" Type="http://schemas.openxmlformats.org/officeDocument/2006/relationships/image" Target="../media/image94.jpg"/><Relationship Id="rId6" Type="http://schemas.openxmlformats.org/officeDocument/2006/relationships/image" Target="../media/image9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8.jpg"/><Relationship Id="rId4" Type="http://schemas.openxmlformats.org/officeDocument/2006/relationships/image" Target="../media/image12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6.jpg"/><Relationship Id="rId4" Type="http://schemas.openxmlformats.org/officeDocument/2006/relationships/image" Target="../media/image97.jpg"/><Relationship Id="rId5" Type="http://schemas.openxmlformats.org/officeDocument/2006/relationships/image" Target="../media/image9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6.jpg"/><Relationship Id="rId4" Type="http://schemas.openxmlformats.org/officeDocument/2006/relationships/image" Target="../media/image100.png"/><Relationship Id="rId5" Type="http://schemas.openxmlformats.org/officeDocument/2006/relationships/image" Target="../media/image9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1.jpg"/><Relationship Id="rId4" Type="http://schemas.openxmlformats.org/officeDocument/2006/relationships/image" Target="../media/image103.jpg"/><Relationship Id="rId5" Type="http://schemas.openxmlformats.org/officeDocument/2006/relationships/image" Target="../media/image10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5.jp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2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7.jpg"/><Relationship Id="rId4" Type="http://schemas.openxmlformats.org/officeDocument/2006/relationships/image" Target="../media/image135.png"/><Relationship Id="rId5" Type="http://schemas.openxmlformats.org/officeDocument/2006/relationships/image" Target="../media/image109.jpg"/><Relationship Id="rId6" Type="http://schemas.openxmlformats.org/officeDocument/2006/relationships/image" Target="../media/image10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4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9.jpg"/><Relationship Id="rId6" Type="http://schemas.openxmlformats.org/officeDocument/2006/relationships/image" Target="../media/image3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7.jpg"/><Relationship Id="rId4" Type="http://schemas.openxmlformats.org/officeDocument/2006/relationships/image" Target="../media/image114.png"/><Relationship Id="rId5"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5.png"/><Relationship Id="rId4" Type="http://schemas.openxmlformats.org/officeDocument/2006/relationships/image" Target="../media/image132.png"/><Relationship Id="rId5"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9.jpg"/><Relationship Id="rId4" Type="http://schemas.openxmlformats.org/officeDocument/2006/relationships/image" Target="../media/image120.jpg"/><Relationship Id="rId5" Type="http://schemas.openxmlformats.org/officeDocument/2006/relationships/image" Target="../media/image121.jpg"/><Relationship Id="rId6" Type="http://schemas.openxmlformats.org/officeDocument/2006/relationships/image" Target="../media/image1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5.jpg"/><Relationship Id="rId4" Type="http://schemas.openxmlformats.org/officeDocument/2006/relationships/image" Target="../media/image128.jpg"/><Relationship Id="rId5" Type="http://schemas.openxmlformats.org/officeDocument/2006/relationships/image" Target="../media/image129.jpg"/><Relationship Id="rId6" Type="http://schemas.openxmlformats.org/officeDocument/2006/relationships/image" Target="../media/image13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0.jpg"/><Relationship Id="rId4" Type="http://schemas.openxmlformats.org/officeDocument/2006/relationships/image" Target="../media/image15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9.jpg"/><Relationship Id="rId4" Type="http://schemas.openxmlformats.org/officeDocument/2006/relationships/image" Target="../media/image136.jpg"/><Relationship Id="rId5" Type="http://schemas.openxmlformats.org/officeDocument/2006/relationships/image" Target="../media/image138.jpg"/><Relationship Id="rId6" Type="http://schemas.openxmlformats.org/officeDocument/2006/relationships/image" Target="../media/image14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9.png"/><Relationship Id="rId4" Type="http://schemas.openxmlformats.org/officeDocument/2006/relationships/image" Target="../media/image155.jpg"/><Relationship Id="rId5" Type="http://schemas.openxmlformats.org/officeDocument/2006/relationships/image" Target="../media/image143.jpg"/><Relationship Id="rId6" Type="http://schemas.openxmlformats.org/officeDocument/2006/relationships/image" Target="../media/image154.jpg"/><Relationship Id="rId7" Type="http://schemas.openxmlformats.org/officeDocument/2006/relationships/image" Target="../media/image151.jpg"/><Relationship Id="rId8" Type="http://schemas.openxmlformats.org/officeDocument/2006/relationships/image" Target="../media/image14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53.png"/><Relationship Id="rId4" Type="http://schemas.openxmlformats.org/officeDocument/2006/relationships/image" Target="../media/image144.jp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43.jpg"/><Relationship Id="rId8" Type="http://schemas.openxmlformats.org/officeDocument/2006/relationships/image" Target="../media/image147.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p:nvPr/>
        </p:nvSpPr>
        <p:spPr>
          <a:xfrm>
            <a:off x="846151" y="2274890"/>
            <a:ext cx="10499700" cy="2308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Calibri"/>
                <a:ea typeface="Calibri"/>
                <a:cs typeface="Calibri"/>
                <a:sym typeface="Calibri"/>
              </a:rPr>
              <a:t>CHƯƠNG 1 </a:t>
            </a:r>
            <a:endParaRPr b="0" i="0" sz="36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ĐẢNG CỘNG SẢN VIỆT NAM RA ĐỜI VÀ LÃNH ĐẠO ĐẤU TRANH GIÀNH CHÍNH QUYỀN (1930 - 1945)</a:t>
            </a:r>
            <a:endParaRPr b="0" i="0" sz="3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pic>
        <p:nvPicPr>
          <p:cNvPr descr="f" id="94" name="Google Shape;94;p1"/>
          <p:cNvPicPr preferRelativeResize="0"/>
          <p:nvPr/>
        </p:nvPicPr>
        <p:blipFill rotWithShape="1">
          <a:blip r:embed="rId3">
            <a:alphaModFix/>
          </a:blip>
          <a:srcRect b="0" l="0" r="0" t="0"/>
          <a:stretch/>
        </p:blipFill>
        <p:spPr>
          <a:xfrm>
            <a:off x="9042400" y="5200650"/>
            <a:ext cx="3149600" cy="165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2"/>
          <p:cNvSpPr txBox="1"/>
          <p:nvPr/>
        </p:nvSpPr>
        <p:spPr>
          <a:xfrm>
            <a:off x="403497" y="1657894"/>
            <a:ext cx="1582200" cy="4495800"/>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CHIẾM</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RUỘNG</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ĐẤT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LẬP</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ĐỒN</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ĐIỀN</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TRỒNG</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LÚA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VÀ</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CAO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8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SU</a:t>
            </a:r>
            <a:endParaRPr b="0" i="0" sz="1400" u="none" cap="none" strike="noStrike">
              <a:solidFill>
                <a:srgbClr val="000000"/>
              </a:solidFill>
              <a:latin typeface="Arial"/>
              <a:ea typeface="Arial"/>
              <a:cs typeface="Arial"/>
              <a:sym typeface="Arial"/>
            </a:endParaRPr>
          </a:p>
        </p:txBody>
      </p:sp>
      <p:grpSp>
        <p:nvGrpSpPr>
          <p:cNvPr id="262" name="Google Shape;262;p12"/>
          <p:cNvGrpSpPr/>
          <p:nvPr/>
        </p:nvGrpSpPr>
        <p:grpSpPr>
          <a:xfrm>
            <a:off x="2743211" y="1600200"/>
            <a:ext cx="9154708" cy="4953001"/>
            <a:chOff x="609600" y="1143000"/>
            <a:chExt cx="6865688" cy="4953001"/>
          </a:xfrm>
        </p:grpSpPr>
        <p:pic>
          <p:nvPicPr>
            <p:cNvPr descr="Tình cảnh nd Việt Nam dưới thời TD Pháp.png" id="263" name="Google Shape;263;p12"/>
            <p:cNvPicPr preferRelativeResize="0"/>
            <p:nvPr/>
          </p:nvPicPr>
          <p:blipFill rotWithShape="1">
            <a:blip r:embed="rId3">
              <a:alphaModFix/>
            </a:blip>
            <a:srcRect b="0" l="0" r="0" t="0"/>
            <a:stretch/>
          </p:blipFill>
          <p:spPr>
            <a:xfrm>
              <a:off x="3886081" y="1143000"/>
              <a:ext cx="3581270" cy="2357438"/>
            </a:xfrm>
            <a:prstGeom prst="rect">
              <a:avLst/>
            </a:prstGeom>
            <a:noFill/>
            <a:ln>
              <a:noFill/>
            </a:ln>
            <a:effectLst>
              <a:outerShdw blurRad="292100" rotWithShape="0" algn="tl" dir="2700000" dist="139700">
                <a:srgbClr val="333333">
                  <a:alpha val="64705"/>
                </a:srgbClr>
              </a:outerShdw>
            </a:effectLst>
          </p:spPr>
        </p:pic>
        <p:pic>
          <p:nvPicPr>
            <p:cNvPr descr="cong nhan cao su tre em.jpg" id="264" name="Google Shape;264;p12"/>
            <p:cNvPicPr preferRelativeResize="0"/>
            <p:nvPr/>
          </p:nvPicPr>
          <p:blipFill rotWithShape="1">
            <a:blip r:embed="rId4">
              <a:alphaModFix/>
            </a:blip>
            <a:srcRect b="4606" l="0" r="0" t="0"/>
            <a:stretch/>
          </p:blipFill>
          <p:spPr>
            <a:xfrm>
              <a:off x="609600" y="3606800"/>
              <a:ext cx="3124086" cy="2438400"/>
            </a:xfrm>
            <a:prstGeom prst="rect">
              <a:avLst/>
            </a:prstGeom>
            <a:noFill/>
            <a:ln>
              <a:noFill/>
            </a:ln>
            <a:effectLst>
              <a:outerShdw blurRad="292100" rotWithShape="0" algn="tl" dir="2700000" dist="139700">
                <a:srgbClr val="333333">
                  <a:alpha val="64705"/>
                </a:srgbClr>
              </a:outerShdw>
            </a:effectLst>
          </p:spPr>
        </p:pic>
        <p:pic>
          <p:nvPicPr>
            <p:cNvPr descr="cong nhan don dien cao su.jpg" id="265" name="Google Shape;265;p12"/>
            <p:cNvPicPr preferRelativeResize="0"/>
            <p:nvPr/>
          </p:nvPicPr>
          <p:blipFill rotWithShape="1">
            <a:blip r:embed="rId5">
              <a:alphaModFix/>
            </a:blip>
            <a:srcRect b="0" l="0" r="0" t="0"/>
            <a:stretch/>
          </p:blipFill>
          <p:spPr>
            <a:xfrm>
              <a:off x="609600" y="1162050"/>
              <a:ext cx="3124086" cy="2332038"/>
            </a:xfrm>
            <a:prstGeom prst="rect">
              <a:avLst/>
            </a:prstGeom>
            <a:noFill/>
            <a:ln>
              <a:noFill/>
            </a:ln>
            <a:effectLst>
              <a:outerShdw blurRad="292100" rotWithShape="0" algn="tl" dir="2700000" dist="139700">
                <a:srgbClr val="333333">
                  <a:alpha val="64705"/>
                </a:srgbClr>
              </a:outerShdw>
            </a:effectLst>
          </p:spPr>
        </p:pic>
        <p:pic>
          <p:nvPicPr>
            <p:cNvPr descr="DAN NGHEO LAM CU LI THOI THUOC PHAP.jpg" id="266" name="Google Shape;266;p12"/>
            <p:cNvPicPr preferRelativeResize="0"/>
            <p:nvPr/>
          </p:nvPicPr>
          <p:blipFill rotWithShape="1">
            <a:blip r:embed="rId6">
              <a:alphaModFix/>
            </a:blip>
            <a:srcRect b="0" l="0" r="0" t="0"/>
            <a:stretch/>
          </p:blipFill>
          <p:spPr>
            <a:xfrm>
              <a:off x="3886081" y="3581400"/>
              <a:ext cx="3589207" cy="2514601"/>
            </a:xfrm>
            <a:prstGeom prst="rect">
              <a:avLst/>
            </a:prstGeom>
            <a:noFill/>
            <a:ln>
              <a:noFill/>
            </a:ln>
            <a:effectLst>
              <a:outerShdw blurRad="292100" rotWithShape="0" algn="tl" dir="2700000" dist="139700">
                <a:srgbClr val="333333">
                  <a:alpha val="64705"/>
                </a:srgbClr>
              </a:outerShdw>
            </a:effectLst>
          </p:spPr>
        </p:pic>
      </p:grpSp>
      <p:sp>
        <p:nvSpPr>
          <p:cNvPr id="267" name="Google Shape;267;p12"/>
          <p:cNvSpPr/>
          <p:nvPr/>
        </p:nvSpPr>
        <p:spPr>
          <a:xfrm>
            <a:off x="2296227" y="427382"/>
            <a:ext cx="2246100" cy="73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3399"/>
                </a:solidFill>
                <a:latin typeface="Times New Roman"/>
                <a:ea typeface="Times New Roman"/>
                <a:cs typeface="Times New Roman"/>
                <a:sym typeface="Times New Roman"/>
              </a:rPr>
              <a:t>- Về kinh tế</a:t>
            </a:r>
            <a:endParaRPr b="1" i="0" sz="2400" u="none" cap="none" strike="noStrike">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2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3"/>
          <p:cNvSpPr txBox="1"/>
          <p:nvPr/>
        </p:nvSpPr>
        <p:spPr>
          <a:xfrm>
            <a:off x="812800" y="1752600"/>
            <a:ext cx="1828800" cy="3962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PHÁT</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TRIỂN</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CÁC</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NGÀNH</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CÔNG</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NGHIỆP</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PHỤC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VỤ</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CHO</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KHAI</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u="none" cap="none" strike="noStrike">
                <a:solidFill>
                  <a:schemeClr val="dk1"/>
                </a:solidFill>
                <a:latin typeface="Times New Roman"/>
                <a:ea typeface="Times New Roman"/>
                <a:cs typeface="Times New Roman"/>
                <a:sym typeface="Times New Roman"/>
              </a:rPr>
              <a:t>THÁC</a:t>
            </a:r>
            <a:endParaRPr b="0" i="0" sz="1400" u="none" cap="none" strike="noStrike">
              <a:solidFill>
                <a:srgbClr val="000000"/>
              </a:solidFill>
              <a:latin typeface="Arial"/>
              <a:ea typeface="Arial"/>
              <a:cs typeface="Arial"/>
              <a:sym typeface="Arial"/>
            </a:endParaRPr>
          </a:p>
        </p:txBody>
      </p:sp>
      <p:grpSp>
        <p:nvGrpSpPr>
          <p:cNvPr id="275" name="Google Shape;275;p13"/>
          <p:cNvGrpSpPr/>
          <p:nvPr/>
        </p:nvGrpSpPr>
        <p:grpSpPr>
          <a:xfrm>
            <a:off x="2925291" y="1676366"/>
            <a:ext cx="8962210" cy="4267052"/>
            <a:chOff x="1981246" y="1600166"/>
            <a:chExt cx="6721321" cy="4267052"/>
          </a:xfrm>
        </p:grpSpPr>
        <p:grpSp>
          <p:nvGrpSpPr>
            <p:cNvPr id="276" name="Google Shape;276;p13"/>
            <p:cNvGrpSpPr/>
            <p:nvPr/>
          </p:nvGrpSpPr>
          <p:grpSpPr>
            <a:xfrm>
              <a:off x="1981246" y="1600166"/>
              <a:ext cx="6721321" cy="4267052"/>
              <a:chOff x="1737071" y="1219200"/>
              <a:chExt cx="7254529" cy="5308600"/>
            </a:xfrm>
          </p:grpSpPr>
          <p:pic>
            <p:nvPicPr>
              <p:cNvPr descr="nha may xe lua truong thi.jpg" id="277" name="Google Shape;277;p13"/>
              <p:cNvPicPr preferRelativeResize="0"/>
              <p:nvPr/>
            </p:nvPicPr>
            <p:blipFill rotWithShape="1">
              <a:blip r:embed="rId3">
                <a:alphaModFix/>
              </a:blip>
              <a:srcRect b="0" l="0" r="0" t="0"/>
              <a:stretch/>
            </p:blipFill>
            <p:spPr>
              <a:xfrm>
                <a:off x="1752600" y="4038600"/>
                <a:ext cx="3581400" cy="2479281"/>
              </a:xfrm>
              <a:prstGeom prst="rect">
                <a:avLst/>
              </a:prstGeom>
              <a:noFill/>
              <a:ln>
                <a:noFill/>
              </a:ln>
            </p:spPr>
          </p:pic>
          <p:pic>
            <p:nvPicPr>
              <p:cNvPr descr="nha may diem ben thuy.jpg" id="278" name="Google Shape;278;p13"/>
              <p:cNvPicPr preferRelativeResize="0"/>
              <p:nvPr/>
            </p:nvPicPr>
            <p:blipFill rotWithShape="1">
              <a:blip r:embed="rId4">
                <a:alphaModFix/>
              </a:blip>
              <a:srcRect b="0" l="0" r="0" t="0"/>
              <a:stretch/>
            </p:blipFill>
            <p:spPr>
              <a:xfrm>
                <a:off x="1737071" y="1219200"/>
                <a:ext cx="3520729" cy="2819400"/>
              </a:xfrm>
              <a:prstGeom prst="rect">
                <a:avLst/>
              </a:prstGeom>
              <a:noFill/>
              <a:ln>
                <a:noFill/>
              </a:ln>
            </p:spPr>
          </p:pic>
          <p:pic>
            <p:nvPicPr>
              <p:cNvPr descr="CN thoi Phap.jpg" id="279" name="Google Shape;279;p13"/>
              <p:cNvPicPr preferRelativeResize="0"/>
              <p:nvPr/>
            </p:nvPicPr>
            <p:blipFill rotWithShape="1">
              <a:blip r:embed="rId5">
                <a:alphaModFix/>
              </a:blip>
              <a:srcRect b="0" l="0" r="0" t="0"/>
              <a:stretch/>
            </p:blipFill>
            <p:spPr>
              <a:xfrm>
                <a:off x="5257800" y="1219200"/>
                <a:ext cx="3733800" cy="2819400"/>
              </a:xfrm>
              <a:prstGeom prst="rect">
                <a:avLst/>
              </a:prstGeom>
              <a:noFill/>
              <a:ln>
                <a:noFill/>
              </a:ln>
            </p:spPr>
          </p:pic>
          <p:pic>
            <p:nvPicPr>
              <p:cNvPr id="280" name="Google Shape;280;p13"/>
              <p:cNvPicPr preferRelativeResize="0"/>
              <p:nvPr/>
            </p:nvPicPr>
            <p:blipFill rotWithShape="1">
              <a:blip r:embed="rId6">
                <a:alphaModFix/>
              </a:blip>
              <a:srcRect b="0" l="0" r="0" t="0"/>
              <a:stretch/>
            </p:blipFill>
            <p:spPr>
              <a:xfrm>
                <a:off x="5257800" y="4038600"/>
                <a:ext cx="3733800" cy="2489200"/>
              </a:xfrm>
              <a:prstGeom prst="rect">
                <a:avLst/>
              </a:prstGeom>
              <a:noFill/>
              <a:ln>
                <a:noFill/>
              </a:ln>
            </p:spPr>
          </p:pic>
        </p:grpSp>
        <p:sp>
          <p:nvSpPr>
            <p:cNvPr id="281" name="Google Shape;281;p13"/>
            <p:cNvSpPr/>
            <p:nvPr/>
          </p:nvSpPr>
          <p:spPr>
            <a:xfrm>
              <a:off x="2133592" y="3886200"/>
              <a:ext cx="3047700" cy="250800"/>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80000"/>
                </a:lnSpc>
                <a:spcBef>
                  <a:spcPts val="0"/>
                </a:spcBef>
                <a:spcAft>
                  <a:spcPts val="0"/>
                </a:spcAft>
                <a:buClr>
                  <a:schemeClr val="hlink"/>
                </a:buClr>
                <a:buSzPts val="1400"/>
                <a:buFont typeface="Noto Sans Symbols"/>
                <a:buNone/>
              </a:pPr>
              <a:r>
                <a:rPr b="1" i="1" lang="en-US" sz="1400" u="none" cap="none" strike="noStrike">
                  <a:solidFill>
                    <a:srgbClr val="C00000"/>
                  </a:solidFill>
                  <a:latin typeface="Times New Roman"/>
                  <a:ea typeface="Times New Roman"/>
                  <a:cs typeface="Times New Roman"/>
                  <a:sym typeface="Times New Roman"/>
                </a:rPr>
                <a:t>Nhà máy xe lửa Trường Thi</a:t>
              </a:r>
              <a:endParaRPr b="0" i="0" sz="1400" u="none" cap="none" strike="noStrike">
                <a:solidFill>
                  <a:srgbClr val="000000"/>
                </a:solidFill>
                <a:latin typeface="Arial"/>
                <a:ea typeface="Arial"/>
                <a:cs typeface="Arial"/>
                <a:sym typeface="Arial"/>
              </a:endParaRPr>
            </a:p>
          </p:txBody>
        </p:sp>
      </p:grpSp>
      <p:sp>
        <p:nvSpPr>
          <p:cNvPr id="282" name="Google Shape;282;p13"/>
          <p:cNvSpPr/>
          <p:nvPr/>
        </p:nvSpPr>
        <p:spPr>
          <a:xfrm>
            <a:off x="2087222" y="427382"/>
            <a:ext cx="2246100" cy="73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3399"/>
                </a:solidFill>
                <a:latin typeface="Times New Roman"/>
                <a:ea typeface="Times New Roman"/>
                <a:cs typeface="Times New Roman"/>
                <a:sym typeface="Times New Roman"/>
              </a:rPr>
              <a:t>- Về kinh tế</a:t>
            </a:r>
            <a:endParaRPr b="1" i="0" sz="2400" u="none" cap="none" strike="noStrike">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2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14"/>
          <p:cNvGrpSpPr/>
          <p:nvPr/>
        </p:nvGrpSpPr>
        <p:grpSpPr>
          <a:xfrm>
            <a:off x="5121229" y="3922647"/>
            <a:ext cx="4222670" cy="2362358"/>
            <a:chOff x="2448" y="1312"/>
            <a:chExt cx="3300" cy="2396"/>
          </a:xfrm>
        </p:grpSpPr>
        <p:pic>
          <p:nvPicPr>
            <p:cNvPr descr="hoa lo" id="290" name="Google Shape;290;p14"/>
            <p:cNvPicPr preferRelativeResize="0"/>
            <p:nvPr/>
          </p:nvPicPr>
          <p:blipFill rotWithShape="1">
            <a:blip r:embed="rId3">
              <a:alphaModFix/>
            </a:blip>
            <a:srcRect b="0" l="0" r="0" t="0"/>
            <a:stretch/>
          </p:blipFill>
          <p:spPr>
            <a:xfrm>
              <a:off x="2544" y="1312"/>
              <a:ext cx="3072" cy="2396"/>
            </a:xfrm>
            <a:prstGeom prst="rect">
              <a:avLst/>
            </a:prstGeom>
            <a:noFill/>
            <a:ln>
              <a:noFill/>
            </a:ln>
            <a:effectLst>
              <a:outerShdw blurRad="292100" rotWithShape="0" algn="tl" dir="2700000" dist="139700">
                <a:srgbClr val="333333">
                  <a:alpha val="64705"/>
                </a:srgbClr>
              </a:outerShdw>
            </a:effectLst>
          </p:spPr>
        </p:pic>
        <p:sp>
          <p:nvSpPr>
            <p:cNvPr id="291" name="Google Shape;291;p14"/>
            <p:cNvSpPr/>
            <p:nvPr/>
          </p:nvSpPr>
          <p:spPr>
            <a:xfrm>
              <a:off x="2448" y="3244"/>
              <a:ext cx="3300" cy="300"/>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80000"/>
                </a:lnSpc>
                <a:spcBef>
                  <a:spcPts val="0"/>
                </a:spcBef>
                <a:spcAft>
                  <a:spcPts val="0"/>
                </a:spcAft>
                <a:buClr>
                  <a:schemeClr val="hlink"/>
                </a:buClr>
                <a:buSzPts val="1400"/>
                <a:buFont typeface="Noto Sans Symbols"/>
                <a:buNone/>
              </a:pPr>
              <a:r>
                <a:rPr b="1" i="1" lang="en-US" sz="1400" u="none" cap="none" strike="noStrike">
                  <a:solidFill>
                    <a:schemeClr val="lt1"/>
                  </a:solidFill>
                  <a:latin typeface="Times New Roman"/>
                  <a:ea typeface="Times New Roman"/>
                  <a:cs typeface="Times New Roman"/>
                  <a:sym typeface="Times New Roman"/>
                </a:rPr>
                <a:t>Nhà tù Hỏa Lò – nơi giam giữ nhiều</a:t>
              </a:r>
              <a:endParaRPr b="0" i="0" sz="1400" u="none" cap="none" strike="noStrike">
                <a:solidFill>
                  <a:srgbClr val="000000"/>
                </a:solidFill>
                <a:latin typeface="Arial"/>
                <a:ea typeface="Arial"/>
                <a:cs typeface="Arial"/>
                <a:sym typeface="Arial"/>
              </a:endParaRPr>
            </a:p>
            <a:p>
              <a:pPr indent="-381000" lvl="0" marL="381000" marR="0" rtl="0" algn="ctr">
                <a:lnSpc>
                  <a:spcPct val="80000"/>
                </a:lnSpc>
                <a:spcBef>
                  <a:spcPts val="280"/>
                </a:spcBef>
                <a:spcAft>
                  <a:spcPts val="0"/>
                </a:spcAft>
                <a:buClr>
                  <a:schemeClr val="hlink"/>
                </a:buClr>
                <a:buSzPts val="1400"/>
                <a:buFont typeface="Noto Sans Symbols"/>
                <a:buNone/>
              </a:pPr>
              <a:r>
                <a:rPr b="1" i="1" lang="en-US" sz="1400" u="none" cap="none" strike="noStrike">
                  <a:solidFill>
                    <a:schemeClr val="lt1"/>
                  </a:solidFill>
                  <a:latin typeface="Times New Roman"/>
                  <a:ea typeface="Times New Roman"/>
                  <a:cs typeface="Times New Roman"/>
                  <a:sym typeface="Times New Roman"/>
                </a:rPr>
                <a:t>người Việt Nam yêu nước</a:t>
              </a:r>
              <a:endParaRPr b="0" i="0" sz="1400" u="none" cap="none" strike="noStrike">
                <a:solidFill>
                  <a:srgbClr val="000000"/>
                </a:solidFill>
                <a:latin typeface="Arial"/>
                <a:ea typeface="Arial"/>
                <a:cs typeface="Arial"/>
                <a:sym typeface="Arial"/>
              </a:endParaRPr>
            </a:p>
          </p:txBody>
        </p:sp>
      </p:grpSp>
      <p:pic>
        <p:nvPicPr>
          <p:cNvPr descr="tranh da kich cua NAQ" id="292" name="Google Shape;292;p14"/>
          <p:cNvPicPr preferRelativeResize="0"/>
          <p:nvPr/>
        </p:nvPicPr>
        <p:blipFill rotWithShape="1">
          <a:blip r:embed="rId4">
            <a:alphaModFix/>
          </a:blip>
          <a:srcRect b="0" l="0" r="0" t="0"/>
          <a:stretch/>
        </p:blipFill>
        <p:spPr>
          <a:xfrm>
            <a:off x="1219200" y="1255648"/>
            <a:ext cx="3268134" cy="1852613"/>
          </a:xfrm>
          <a:prstGeom prst="rect">
            <a:avLst/>
          </a:prstGeom>
          <a:noFill/>
          <a:ln cap="flat" cmpd="sng" w="38100">
            <a:solidFill>
              <a:schemeClr val="dk1"/>
            </a:solidFill>
            <a:prstDash val="solid"/>
            <a:miter lim="800000"/>
            <a:headEnd len="sm" w="sm" type="none"/>
            <a:tailEnd len="sm" w="sm" type="none"/>
          </a:ln>
        </p:spPr>
      </p:pic>
      <p:pic>
        <p:nvPicPr>
          <p:cNvPr descr="DSC00973" id="293" name="Google Shape;293;p14"/>
          <p:cNvPicPr preferRelativeResize="0"/>
          <p:nvPr/>
        </p:nvPicPr>
        <p:blipFill rotWithShape="1">
          <a:blip r:embed="rId5">
            <a:alphaModFix/>
          </a:blip>
          <a:srcRect b="0" l="0" r="0" t="0"/>
          <a:stretch/>
        </p:blipFill>
        <p:spPr>
          <a:xfrm>
            <a:off x="1219201" y="3084447"/>
            <a:ext cx="3249084" cy="1676400"/>
          </a:xfrm>
          <a:prstGeom prst="rect">
            <a:avLst/>
          </a:prstGeom>
          <a:noFill/>
          <a:ln cap="flat" cmpd="thinThick" w="57150">
            <a:solidFill>
              <a:schemeClr val="dk1"/>
            </a:solidFill>
            <a:prstDash val="solid"/>
            <a:miter lim="800000"/>
            <a:headEnd len="sm" w="sm" type="none"/>
            <a:tailEnd len="sm" w="sm" type="none"/>
          </a:ln>
        </p:spPr>
      </p:pic>
      <p:sp>
        <p:nvSpPr>
          <p:cNvPr id="294" name="Google Shape;294;p14"/>
          <p:cNvSpPr/>
          <p:nvPr/>
        </p:nvSpPr>
        <p:spPr>
          <a:xfrm>
            <a:off x="4511629" y="1255648"/>
            <a:ext cx="609600" cy="5105400"/>
          </a:xfrm>
          <a:prstGeom prst="rightBrace">
            <a:avLst>
              <a:gd fmla="val 8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14"/>
          <p:cNvSpPr/>
          <p:nvPr/>
        </p:nvSpPr>
        <p:spPr>
          <a:xfrm>
            <a:off x="9269896" y="1714309"/>
            <a:ext cx="2438400" cy="954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F6B09"/>
                </a:solidFill>
                <a:latin typeface="Times New Roman"/>
                <a:ea typeface="Times New Roman"/>
                <a:cs typeface="Times New Roman"/>
                <a:sym typeface="Times New Roman"/>
              </a:rPr>
              <a:t>NÔ DỊCH NGU DÂN</a:t>
            </a:r>
            <a:endParaRPr b="0" i="0" sz="1400" u="none" cap="none" strike="noStrike">
              <a:solidFill>
                <a:srgbClr val="000000"/>
              </a:solidFill>
              <a:latin typeface="Arial"/>
              <a:ea typeface="Arial"/>
              <a:cs typeface="Arial"/>
              <a:sym typeface="Arial"/>
            </a:endParaRPr>
          </a:p>
        </p:txBody>
      </p:sp>
      <p:pic>
        <p:nvPicPr>
          <p:cNvPr descr="Thực dân chém đầu người yêu nước VN.png" id="296" name="Google Shape;296;p14"/>
          <p:cNvPicPr preferRelativeResize="0"/>
          <p:nvPr/>
        </p:nvPicPr>
        <p:blipFill rotWithShape="1">
          <a:blip r:embed="rId6">
            <a:alphaModFix/>
          </a:blip>
          <a:srcRect b="0" l="0" r="0" t="0"/>
          <a:stretch/>
        </p:blipFill>
        <p:spPr>
          <a:xfrm>
            <a:off x="5171363" y="1473954"/>
            <a:ext cx="3962400" cy="2233613"/>
          </a:xfrm>
          <a:prstGeom prst="rect">
            <a:avLst/>
          </a:prstGeom>
          <a:noFill/>
          <a:ln>
            <a:noFill/>
          </a:ln>
          <a:effectLst>
            <a:outerShdw blurRad="292100" rotWithShape="0" algn="tl" dir="2700000" dist="139700">
              <a:srgbClr val="333333">
                <a:alpha val="64705"/>
              </a:srgbClr>
            </a:outerShdw>
          </a:effectLst>
        </p:spPr>
      </p:pic>
      <p:pic>
        <p:nvPicPr>
          <p:cNvPr descr="DAU DOC HA THANH THAT BAI.jpg" id="297" name="Google Shape;297;p14"/>
          <p:cNvPicPr preferRelativeResize="0"/>
          <p:nvPr/>
        </p:nvPicPr>
        <p:blipFill rotWithShape="1">
          <a:blip r:embed="rId7">
            <a:alphaModFix/>
          </a:blip>
          <a:srcRect b="5149" l="0" r="0" t="0"/>
          <a:stretch/>
        </p:blipFill>
        <p:spPr>
          <a:xfrm>
            <a:off x="1153583" y="4855843"/>
            <a:ext cx="3316817" cy="1638301"/>
          </a:xfrm>
          <a:prstGeom prst="rect">
            <a:avLst/>
          </a:prstGeom>
          <a:noFill/>
          <a:ln cap="flat" cmpd="sng" w="38100">
            <a:solidFill>
              <a:schemeClr val="dk1"/>
            </a:solidFill>
            <a:prstDash val="solid"/>
            <a:miter lim="800000"/>
            <a:headEnd len="sm" w="sm" type="none"/>
            <a:tailEnd len="sm" w="sm" type="none"/>
          </a:ln>
        </p:spPr>
      </p:pic>
      <p:sp>
        <p:nvSpPr>
          <p:cNvPr id="298" name="Google Shape;298;p14"/>
          <p:cNvSpPr/>
          <p:nvPr/>
        </p:nvSpPr>
        <p:spPr>
          <a:xfrm>
            <a:off x="2087222" y="427382"/>
            <a:ext cx="4043100" cy="73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3399"/>
                </a:solidFill>
                <a:latin typeface="Times New Roman"/>
                <a:ea typeface="Times New Roman"/>
                <a:cs typeface="Times New Roman"/>
                <a:sym typeface="Times New Roman"/>
              </a:rPr>
              <a:t>- Về văn hóa – xã hội</a:t>
            </a:r>
            <a:endParaRPr b="1" i="0" sz="2400" u="none" cap="none" strike="noStrike">
              <a:solidFill>
                <a:srgbClr val="003399"/>
              </a:solidFill>
              <a:latin typeface="Times New Roman"/>
              <a:ea typeface="Times New Roman"/>
              <a:cs typeface="Times New Roman"/>
              <a:sym typeface="Times New Roman"/>
            </a:endParaRPr>
          </a:p>
        </p:txBody>
      </p:sp>
      <p:sp>
        <p:nvSpPr>
          <p:cNvPr id="299" name="Google Shape;299;p14"/>
          <p:cNvSpPr/>
          <p:nvPr/>
        </p:nvSpPr>
        <p:spPr>
          <a:xfrm>
            <a:off x="9303025" y="4037415"/>
            <a:ext cx="2438400" cy="18159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F6B09"/>
                </a:solidFill>
                <a:latin typeface="Times New Roman"/>
                <a:ea typeface="Times New Roman"/>
                <a:cs typeface="Times New Roman"/>
                <a:sym typeface="Times New Roman"/>
              </a:rPr>
              <a:t>NHÀ TÙ NHIỀU HƠN TRƯỜNG HỌC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ppt_w</p:attrName>
                                        </p:attrNameLst>
                                      </p:cBhvr>
                                      <p:tavLst>
                                        <p:tav fmla="" tm="0">
                                          <p:val>
                                            <p:strVal val="0"/>
                                          </p:val>
                                        </p:tav>
                                        <p:tav fmla="" tm="100000">
                                          <p:val>
                                            <p:strVal val="#ppt_w"/>
                                          </p:val>
                                        </p:tav>
                                      </p:tavLst>
                                    </p:anim>
                                    <p:anim calcmode="lin" valueType="num">
                                      <p:cBhvr additive="base">
                                        <p:cTn dur="500"/>
                                        <p:tgtEl>
                                          <p:spTgt spid="2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ppt_w</p:attrName>
                                        </p:attrNameLst>
                                      </p:cBhvr>
                                      <p:tavLst>
                                        <p:tav fmla="" tm="0">
                                          <p:val>
                                            <p:strVal val="0"/>
                                          </p:val>
                                        </p:tav>
                                        <p:tav fmla="" tm="100000">
                                          <p:val>
                                            <p:strVal val="#ppt_w"/>
                                          </p:val>
                                        </p:tav>
                                      </p:tavLst>
                                    </p:anim>
                                    <p:anim calcmode="lin" valueType="num">
                                      <p:cBhvr additive="base">
                                        <p:cTn dur="500"/>
                                        <p:tgtEl>
                                          <p:spTgt spid="2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ppt_w</p:attrName>
                                        </p:attrNameLst>
                                      </p:cBhvr>
                                      <p:tavLst>
                                        <p:tav fmla="" tm="0">
                                          <p:val>
                                            <p:strVal val="0"/>
                                          </p:val>
                                        </p:tav>
                                        <p:tav fmla="" tm="100000">
                                          <p:val>
                                            <p:strVal val="#ppt_w"/>
                                          </p:val>
                                        </p:tav>
                                      </p:tavLst>
                                    </p:anim>
                                    <p:anim calcmode="lin" valueType="num">
                                      <p:cBhvr additive="base">
                                        <p:cTn dur="500"/>
                                        <p:tgtEl>
                                          <p:spTgt spid="2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ppt_w</p:attrName>
                                        </p:attrNameLst>
                                      </p:cBhvr>
                                      <p:tavLst>
                                        <p:tav fmla="" tm="0">
                                          <p:val>
                                            <p:strVal val="0"/>
                                          </p:val>
                                        </p:tav>
                                        <p:tav fmla="" tm="100000">
                                          <p:val>
                                            <p:strVal val="#ppt_w"/>
                                          </p:val>
                                        </p:tav>
                                      </p:tavLst>
                                    </p:anim>
                                    <p:anim calcmode="lin" valueType="num">
                                      <p:cBhvr additive="base">
                                        <p:cTn dur="500"/>
                                        <p:tgtEl>
                                          <p:spTgt spid="2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txBox="1"/>
          <p:nvPr/>
        </p:nvSpPr>
        <p:spPr>
          <a:xfrm>
            <a:off x="808568" y="5943600"/>
            <a:ext cx="10977000" cy="457200"/>
          </a:xfrm>
          <a:prstGeom prst="rect">
            <a:avLst/>
          </a:prstGeom>
          <a:noFill/>
          <a:ln>
            <a:noFill/>
          </a:ln>
        </p:spPr>
        <p:txBody>
          <a:bodyPr anchorCtr="0" anchor="t" bIns="45700" lIns="91425" spcFirstLastPara="1" rIns="91425" wrap="square" tIns="137150">
            <a:noAutofit/>
          </a:bodyPr>
          <a:lstStyle/>
          <a:p>
            <a:pPr indent="-342900" lvl="0" marL="342900" marR="0" rtl="0" algn="ctr">
              <a:lnSpc>
                <a:spcPct val="80000"/>
              </a:lnSpc>
              <a:spcBef>
                <a:spcPts val="0"/>
              </a:spcBef>
              <a:spcAft>
                <a:spcPts val="0"/>
              </a:spcAft>
              <a:buClr>
                <a:schemeClr val="hlink"/>
              </a:buClr>
              <a:buSzPts val="2800"/>
              <a:buFont typeface="Noto Sans Symbols"/>
              <a:buNone/>
            </a:pPr>
            <a:r>
              <a:rPr b="1" i="1" lang="en-US" sz="2800" u="none" cap="none" strike="noStrike">
                <a:solidFill>
                  <a:schemeClr val="dk1"/>
                </a:solidFill>
                <a:latin typeface="Tahoma"/>
                <a:ea typeface="Tahoma"/>
                <a:cs typeface="Tahoma"/>
                <a:sym typeface="Tahoma"/>
              </a:rPr>
              <a:t>Các giai cấp trong xã hội</a:t>
            </a:r>
            <a:endParaRPr b="0" i="0" sz="1400" u="none" cap="none" strike="noStrike">
              <a:solidFill>
                <a:srgbClr val="000000"/>
              </a:solidFill>
              <a:latin typeface="Arial"/>
              <a:ea typeface="Arial"/>
              <a:cs typeface="Arial"/>
              <a:sym typeface="Arial"/>
            </a:endParaRPr>
          </a:p>
        </p:txBody>
      </p:sp>
      <p:pic>
        <p:nvPicPr>
          <p:cNvPr descr="3.jpg" id="307" name="Google Shape;307;p15"/>
          <p:cNvPicPr preferRelativeResize="0"/>
          <p:nvPr/>
        </p:nvPicPr>
        <p:blipFill rotWithShape="1">
          <a:blip r:embed="rId3">
            <a:alphaModFix/>
          </a:blip>
          <a:srcRect b="0" l="0" r="0" t="0"/>
          <a:stretch/>
        </p:blipFill>
        <p:spPr>
          <a:xfrm>
            <a:off x="609600" y="1905000"/>
            <a:ext cx="11201400" cy="3822700"/>
          </a:xfrm>
          <a:prstGeom prst="rect">
            <a:avLst/>
          </a:prstGeom>
          <a:noFill/>
          <a:ln>
            <a:noFill/>
          </a:ln>
        </p:spPr>
      </p:pic>
      <p:sp>
        <p:nvSpPr>
          <p:cNvPr id="308" name="Google Shape;308;p15"/>
          <p:cNvSpPr/>
          <p:nvPr/>
        </p:nvSpPr>
        <p:spPr>
          <a:xfrm>
            <a:off x="2017643" y="400878"/>
            <a:ext cx="8020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br>
              <a:rPr b="0" i="0" lang="en-US" sz="2400" u="none" cap="none" strike="noStrike">
                <a:solidFill>
                  <a:srgbClr val="003399"/>
                </a:solidFill>
                <a:latin typeface="Times New Roman"/>
                <a:ea typeface="Times New Roman"/>
                <a:cs typeface="Times New Roman"/>
                <a:sym typeface="Times New Roman"/>
              </a:rPr>
            </a:br>
            <a:r>
              <a:rPr b="0" i="0" lang="en-US" sz="2400" u="none" cap="none" strike="noStrike">
                <a:solidFill>
                  <a:srgbClr val="9900FF"/>
                </a:solidFill>
                <a:latin typeface="Times New Roman"/>
                <a:ea typeface="Times New Roman"/>
                <a:cs typeface="Times New Roman"/>
                <a:sym typeface="Times New Roman"/>
              </a:rPr>
              <a:t>- Tình hình giai cấp và mâu thuẫn cơ bản trong xã hội Việt Nam</a:t>
            </a:r>
            <a:endParaRPr b="0" i="0" sz="1400" u="none" cap="none" strike="noStrike">
              <a:solidFill>
                <a:srgbClr val="000000"/>
              </a:solidFill>
              <a:latin typeface="Arial"/>
              <a:ea typeface="Arial"/>
              <a:cs typeface="Arial"/>
              <a:sym typeface="Arial"/>
            </a:endParaRPr>
          </a:p>
        </p:txBody>
      </p:sp>
      <p:sp>
        <p:nvSpPr>
          <p:cNvPr id="309" name="Google Shape;309;p15"/>
          <p:cNvSpPr txBox="1"/>
          <p:nvPr/>
        </p:nvSpPr>
        <p:spPr>
          <a:xfrm>
            <a:off x="10038450" y="1289400"/>
            <a:ext cx="18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rgbClr val="FF33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2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2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6"/>
          <p:cNvSpPr txBox="1"/>
          <p:nvPr/>
        </p:nvSpPr>
        <p:spPr>
          <a:xfrm>
            <a:off x="304800" y="4953000"/>
            <a:ext cx="11480700" cy="457200"/>
          </a:xfrm>
          <a:prstGeom prst="rect">
            <a:avLst/>
          </a:prstGeom>
          <a:noFill/>
          <a:ln>
            <a:noFill/>
          </a:ln>
        </p:spPr>
        <p:txBody>
          <a:bodyPr anchorCtr="0" anchor="t" bIns="45700" lIns="91425" spcFirstLastPara="1" rIns="91425" wrap="square" tIns="137150">
            <a:noAutofit/>
          </a:bodyPr>
          <a:lstStyle/>
          <a:p>
            <a:pPr indent="-342900" lvl="0" marL="342900" marR="0" rtl="0" algn="ctr">
              <a:lnSpc>
                <a:spcPct val="80000"/>
              </a:lnSpc>
              <a:spcBef>
                <a:spcPts val="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Các mâu thuẫn cơ bản trong xã hội Việt Nam thời Pháp thuộc</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203200" y="874713"/>
            <a:ext cx="4616400" cy="3453900"/>
          </a:xfrm>
          <a:prstGeom prst="ellipse">
            <a:avLst/>
          </a:prstGeom>
          <a:blipFill rotWithShape="1">
            <a:blip r:embed="rId3">
              <a:alphaModFix/>
            </a:blip>
            <a:stretch>
              <a:fillRect b="0" l="0" r="0" t="0"/>
            </a:stretch>
          </a:blipFill>
          <a:ln cap="flat" cmpd="sng" w="38100">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THUỘC ĐỊA</a:t>
            </a:r>
            <a:endParaRPr b="0" i="0" sz="1400" u="none" cap="none" strike="noStrike">
              <a:solidFill>
                <a:srgbClr val="000000"/>
              </a:solidFill>
              <a:latin typeface="Arial"/>
              <a:ea typeface="Arial"/>
              <a:cs typeface="Arial"/>
              <a:sym typeface="Arial"/>
            </a:endParaRPr>
          </a:p>
        </p:txBody>
      </p:sp>
      <p:grpSp>
        <p:nvGrpSpPr>
          <p:cNvPr id="316" name="Google Shape;316;p16"/>
          <p:cNvGrpSpPr/>
          <p:nvPr/>
        </p:nvGrpSpPr>
        <p:grpSpPr>
          <a:xfrm>
            <a:off x="4141101" y="874713"/>
            <a:ext cx="8150224" cy="3359706"/>
            <a:chOff x="2517" y="1752"/>
            <a:chExt cx="3000" cy="1500"/>
          </a:xfrm>
        </p:grpSpPr>
        <p:sp>
          <p:nvSpPr>
            <p:cNvPr id="317" name="Google Shape;317;p16"/>
            <p:cNvSpPr/>
            <p:nvPr/>
          </p:nvSpPr>
          <p:spPr>
            <a:xfrm>
              <a:off x="2517" y="1752"/>
              <a:ext cx="3000" cy="1500"/>
            </a:xfrm>
            <a:prstGeom prst="ellipse">
              <a:avLst/>
            </a:prstGeom>
            <a:noFill/>
            <a:ln cap="flat" cmpd="sng" w="381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18" name="Google Shape;318;p16"/>
            <p:cNvGrpSpPr/>
            <p:nvPr/>
          </p:nvGrpSpPr>
          <p:grpSpPr>
            <a:xfrm>
              <a:off x="2972" y="1969"/>
              <a:ext cx="1949" cy="412"/>
              <a:chOff x="2972" y="2150"/>
              <a:chExt cx="1949" cy="412"/>
            </a:xfrm>
          </p:grpSpPr>
          <p:sp>
            <p:nvSpPr>
              <p:cNvPr id="319" name="Google Shape;319;p16"/>
              <p:cNvSpPr/>
              <p:nvPr/>
            </p:nvSpPr>
            <p:spPr>
              <a:xfrm>
                <a:off x="2972" y="2160"/>
                <a:ext cx="900" cy="300"/>
              </a:xfrm>
              <a:prstGeom prst="homePlate">
                <a:avLst>
                  <a:gd fmla="val 60474" name="adj"/>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DTVN</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rot="10800000">
                <a:off x="3994" y="2262"/>
                <a:ext cx="900" cy="300"/>
              </a:xfrm>
              <a:prstGeom prst="homePlate">
                <a:avLst>
                  <a:gd fmla="val 60474" name="adj"/>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txBox="1"/>
              <p:nvPr/>
            </p:nvSpPr>
            <p:spPr>
              <a:xfrm>
                <a:off x="4021" y="2150"/>
                <a:ext cx="900" cy="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ĐQXL</a:t>
                </a:r>
                <a:endParaRPr b="0" i="0" sz="1400" u="none" cap="none" strike="noStrike">
                  <a:solidFill>
                    <a:srgbClr val="000000"/>
                  </a:solidFill>
                  <a:latin typeface="Arial"/>
                  <a:ea typeface="Arial"/>
                  <a:cs typeface="Arial"/>
                  <a:sym typeface="Arial"/>
                </a:endParaRPr>
              </a:p>
            </p:txBody>
          </p:sp>
        </p:grpSp>
        <p:grpSp>
          <p:nvGrpSpPr>
            <p:cNvPr id="322" name="Google Shape;322;p16"/>
            <p:cNvGrpSpPr/>
            <p:nvPr/>
          </p:nvGrpSpPr>
          <p:grpSpPr>
            <a:xfrm>
              <a:off x="2992" y="2755"/>
              <a:ext cx="1969" cy="403"/>
              <a:chOff x="3074" y="2000"/>
              <a:chExt cx="1999" cy="729"/>
            </a:xfrm>
          </p:grpSpPr>
          <p:sp>
            <p:nvSpPr>
              <p:cNvPr id="323" name="Google Shape;323;p16"/>
              <p:cNvSpPr/>
              <p:nvPr/>
            </p:nvSpPr>
            <p:spPr>
              <a:xfrm>
                <a:off x="3074" y="2000"/>
                <a:ext cx="900" cy="600"/>
              </a:xfrm>
              <a:prstGeom prst="homePlate">
                <a:avLst>
                  <a:gd fmla="val 33919" name="adj"/>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NDVN</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rot="10800000">
                <a:off x="4145" y="2129"/>
                <a:ext cx="900" cy="600"/>
              </a:xfrm>
              <a:prstGeom prst="homePlate">
                <a:avLst>
                  <a:gd fmla="val 33919" name="adj"/>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txBox="1"/>
              <p:nvPr/>
            </p:nvSpPr>
            <p:spPr>
              <a:xfrm>
                <a:off x="4173" y="2000"/>
                <a:ext cx="900" cy="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ĐCPK</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phan dinh phung" id="330" name="Google Shape;330;p17"/>
          <p:cNvPicPr preferRelativeResize="0"/>
          <p:nvPr/>
        </p:nvPicPr>
        <p:blipFill rotWithShape="1">
          <a:blip r:embed="rId3">
            <a:alphaModFix/>
          </a:blip>
          <a:srcRect b="0" l="0" r="0" t="0"/>
          <a:stretch/>
        </p:blipFill>
        <p:spPr>
          <a:xfrm>
            <a:off x="304800" y="2133600"/>
            <a:ext cx="3962400" cy="4495800"/>
          </a:xfrm>
          <a:prstGeom prst="rect">
            <a:avLst/>
          </a:prstGeom>
          <a:noFill/>
          <a:ln cap="flat" cmpd="sng" w="38100">
            <a:solidFill>
              <a:srgbClr val="CC0000"/>
            </a:solidFill>
            <a:prstDash val="solid"/>
            <a:miter lim="800000"/>
            <a:headEnd len="sm" w="sm" type="none"/>
            <a:tailEnd len="sm" w="sm" type="none"/>
          </a:ln>
        </p:spPr>
      </p:pic>
      <p:sp>
        <p:nvSpPr>
          <p:cNvPr id="331" name="Google Shape;331;p17"/>
          <p:cNvSpPr/>
          <p:nvPr/>
        </p:nvSpPr>
        <p:spPr>
          <a:xfrm>
            <a:off x="4775200" y="5638800"/>
            <a:ext cx="5791200" cy="9144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	Vua Hàm Nghi - Người khởi xướng phong trào Cần Vương</a:t>
            </a:r>
            <a:endParaRPr b="0" i="0" sz="1400" u="none" cap="none" strike="noStrike">
              <a:solidFill>
                <a:srgbClr val="000000"/>
              </a:solidFill>
              <a:latin typeface="Arial"/>
              <a:ea typeface="Arial"/>
              <a:cs typeface="Arial"/>
              <a:sym typeface="Arial"/>
            </a:endParaRPr>
          </a:p>
        </p:txBody>
      </p:sp>
      <p:pic>
        <p:nvPicPr>
          <p:cNvPr descr="HAMNGHI" id="332" name="Google Shape;332;p17"/>
          <p:cNvPicPr preferRelativeResize="0"/>
          <p:nvPr/>
        </p:nvPicPr>
        <p:blipFill rotWithShape="1">
          <a:blip r:embed="rId4">
            <a:alphaModFix/>
          </a:blip>
          <a:srcRect b="0" l="0" r="0" t="0"/>
          <a:stretch/>
        </p:blipFill>
        <p:spPr>
          <a:xfrm>
            <a:off x="3860800" y="1295400"/>
            <a:ext cx="2336800" cy="2514600"/>
          </a:xfrm>
          <a:prstGeom prst="rect">
            <a:avLst/>
          </a:prstGeom>
          <a:noFill/>
          <a:ln cap="flat" cmpd="sng" w="38100">
            <a:solidFill>
              <a:srgbClr val="0000FF"/>
            </a:solidFill>
            <a:prstDash val="solid"/>
            <a:miter lim="800000"/>
            <a:headEnd len="sm" w="sm" type="none"/>
            <a:tailEnd len="sm" w="sm" type="none"/>
          </a:ln>
        </p:spPr>
      </p:pic>
      <p:grpSp>
        <p:nvGrpSpPr>
          <p:cNvPr id="333" name="Google Shape;333;p17"/>
          <p:cNvGrpSpPr/>
          <p:nvPr/>
        </p:nvGrpSpPr>
        <p:grpSpPr>
          <a:xfrm>
            <a:off x="6081184" y="914400"/>
            <a:ext cx="4780351" cy="3867150"/>
            <a:chOff x="2688" y="864"/>
            <a:chExt cx="2448" cy="2400"/>
          </a:xfrm>
        </p:grpSpPr>
        <p:sp>
          <p:nvSpPr>
            <p:cNvPr id="334" name="Google Shape;334;p17"/>
            <p:cNvSpPr/>
            <p:nvPr/>
          </p:nvSpPr>
          <p:spPr>
            <a:xfrm>
              <a:off x="2880" y="1296"/>
              <a:ext cx="1200" cy="1200"/>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Ba Đình</a:t>
              </a:r>
              <a:r>
                <a:rPr b="1" i="0" lang="en-US" sz="2400" u="none" cap="none" strike="noStrike">
                  <a:solidFill>
                    <a:srgbClr val="080808"/>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335" name="Google Shape;335;p17"/>
            <p:cNvSpPr/>
            <p:nvPr/>
          </p:nvSpPr>
          <p:spPr>
            <a:xfrm>
              <a:off x="3936" y="1296"/>
              <a:ext cx="1200" cy="900"/>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Bãi Sậy</a:t>
              </a:r>
              <a:endParaRPr b="0" i="0" sz="1400" u="none" cap="none" strike="noStrike">
                <a:solidFill>
                  <a:srgbClr val="000000"/>
                </a:solidFill>
                <a:latin typeface="Arial"/>
                <a:ea typeface="Arial"/>
                <a:cs typeface="Arial"/>
                <a:sym typeface="Arial"/>
              </a:endParaRPr>
            </a:p>
          </p:txBody>
        </p:sp>
        <p:sp>
          <p:nvSpPr>
            <p:cNvPr id="336" name="Google Shape;336;p17"/>
            <p:cNvSpPr/>
            <p:nvPr/>
          </p:nvSpPr>
          <p:spPr>
            <a:xfrm>
              <a:off x="3456" y="2199"/>
              <a:ext cx="1200" cy="900"/>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Hương Khê</a:t>
              </a:r>
              <a:endParaRPr b="0" i="0" sz="1400" u="none" cap="none" strike="noStrike">
                <a:solidFill>
                  <a:srgbClr val="000000"/>
                </a:solidFill>
                <a:latin typeface="Arial"/>
                <a:ea typeface="Arial"/>
                <a:cs typeface="Arial"/>
                <a:sym typeface="Arial"/>
              </a:endParaRPr>
            </a:p>
          </p:txBody>
        </p:sp>
        <p:sp>
          <p:nvSpPr>
            <p:cNvPr id="337" name="Google Shape;337;p17"/>
            <p:cNvSpPr/>
            <p:nvPr/>
          </p:nvSpPr>
          <p:spPr>
            <a:xfrm>
              <a:off x="2688" y="864"/>
              <a:ext cx="2400" cy="2400"/>
            </a:xfrm>
            <a:prstGeom prst="ellipse">
              <a:avLst/>
            </a:prstGeom>
            <a:noFill/>
            <a:ln cap="sq" cmpd="sng" w="38100">
              <a:solidFill>
                <a:srgbClr val="FFFF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17"/>
          <p:cNvSpPr/>
          <p:nvPr/>
        </p:nvSpPr>
        <p:spPr>
          <a:xfrm>
            <a:off x="5892800" y="4572001"/>
            <a:ext cx="5344500" cy="10827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Các cuộc khởi nghĩa tiêu biểu trong phong trào Cần Vương (1885 – 1896)</a:t>
            </a:r>
            <a:endParaRPr b="0" i="0" sz="1400" u="none" cap="none" strike="noStrike">
              <a:solidFill>
                <a:srgbClr val="000000"/>
              </a:solidFill>
              <a:latin typeface="Arial"/>
              <a:ea typeface="Arial"/>
              <a:cs typeface="Arial"/>
              <a:sym typeface="Arial"/>
            </a:endParaRPr>
          </a:p>
        </p:txBody>
      </p:sp>
      <p:sp>
        <p:nvSpPr>
          <p:cNvPr id="339" name="Google Shape;339;p17"/>
          <p:cNvSpPr/>
          <p:nvPr/>
        </p:nvSpPr>
        <p:spPr>
          <a:xfrm>
            <a:off x="609600" y="5181600"/>
            <a:ext cx="3555900" cy="1035000"/>
          </a:xfrm>
          <a:prstGeom prst="rect">
            <a:avLst/>
          </a:prstGeom>
          <a:no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000"/>
              <a:buFont typeface="Noto Sans Symbols"/>
              <a:buNone/>
            </a:pPr>
            <a:r>
              <a:rPr b="1" i="0" lang="en-US" sz="2000" u="none" cap="none" strike="noStrike">
                <a:solidFill>
                  <a:srgbClr val="FFFF00"/>
                </a:solidFill>
                <a:latin typeface="Times New Roman"/>
                <a:ea typeface="Times New Roman"/>
                <a:cs typeface="Times New Roman"/>
                <a:sym typeface="Times New Roman"/>
              </a:rPr>
              <a:t>Phan Đình Phùng – Lãnh tụ khởi nghĩa Hương Khê</a:t>
            </a:r>
            <a:endParaRPr b="0" i="0" sz="1400" u="none" cap="none" strike="noStrike">
              <a:solidFill>
                <a:srgbClr val="000000"/>
              </a:solidFill>
              <a:latin typeface="Arial"/>
              <a:ea typeface="Arial"/>
              <a:cs typeface="Arial"/>
              <a:sym typeface="Arial"/>
            </a:endParaRPr>
          </a:p>
        </p:txBody>
      </p:sp>
      <p:sp>
        <p:nvSpPr>
          <p:cNvPr id="340" name="Google Shape;340;p17">
            <a:hlinkClick r:id="rId5"/>
          </p:cNvPr>
          <p:cNvSpPr/>
          <p:nvPr/>
        </p:nvSpPr>
        <p:spPr>
          <a:xfrm>
            <a:off x="11074400" y="5867400"/>
            <a:ext cx="914400" cy="685800"/>
          </a:xfrm>
          <a:custGeom>
            <a:rect b="b" l="l" r="r" t="t"/>
            <a:pathLst>
              <a:path extrusionOk="0" h="120000" w="120000">
                <a:moveTo>
                  <a:pt x="0" y="0"/>
                </a:moveTo>
                <a:lnTo>
                  <a:pt x="120000" y="0"/>
                </a:lnTo>
                <a:lnTo>
                  <a:pt x="120000" y="120000"/>
                </a:lnTo>
                <a:lnTo>
                  <a:pt x="0" y="120000"/>
                </a:lnTo>
                <a:close/>
                <a:moveTo>
                  <a:pt x="26250" y="37000"/>
                </a:moveTo>
                <a:lnTo>
                  <a:pt x="26250" y="54813"/>
                </a:lnTo>
                <a:lnTo>
                  <a:pt x="30797" y="54813"/>
                </a:lnTo>
                <a:lnTo>
                  <a:pt x="32203" y="52779"/>
                </a:lnTo>
                <a:lnTo>
                  <a:pt x="33516" y="52779"/>
                </a:lnTo>
                <a:lnTo>
                  <a:pt x="33516" y="79967"/>
                </a:lnTo>
                <a:lnTo>
                  <a:pt x="79406" y="79967"/>
                </a:lnTo>
                <a:lnTo>
                  <a:pt x="79406" y="70592"/>
                </a:lnTo>
                <a:lnTo>
                  <a:pt x="86672" y="70592"/>
                </a:lnTo>
                <a:lnTo>
                  <a:pt x="90609" y="75750"/>
                </a:lnTo>
                <a:lnTo>
                  <a:pt x="93750" y="75750"/>
                </a:lnTo>
                <a:lnTo>
                  <a:pt x="93750" y="42625"/>
                </a:lnTo>
                <a:lnTo>
                  <a:pt x="90609" y="42625"/>
                </a:lnTo>
                <a:lnTo>
                  <a:pt x="87891" y="46217"/>
                </a:lnTo>
                <a:lnTo>
                  <a:pt x="79406" y="46217"/>
                </a:lnTo>
                <a:lnTo>
                  <a:pt x="79406" y="42625"/>
                </a:lnTo>
                <a:lnTo>
                  <a:pt x="76734" y="38875"/>
                </a:lnTo>
                <a:lnTo>
                  <a:pt x="32203" y="38875"/>
                </a:lnTo>
                <a:lnTo>
                  <a:pt x="30797" y="37000"/>
                </a:lnTo>
                <a:close/>
              </a:path>
              <a:path extrusionOk="0" fill="darken" h="120000" w="120000">
                <a:moveTo>
                  <a:pt x="26250" y="37000"/>
                </a:moveTo>
                <a:lnTo>
                  <a:pt x="26250" y="54813"/>
                </a:lnTo>
                <a:lnTo>
                  <a:pt x="30797" y="54813"/>
                </a:lnTo>
                <a:lnTo>
                  <a:pt x="32203" y="52779"/>
                </a:lnTo>
                <a:lnTo>
                  <a:pt x="33516" y="52779"/>
                </a:lnTo>
                <a:lnTo>
                  <a:pt x="33516" y="79967"/>
                </a:lnTo>
                <a:lnTo>
                  <a:pt x="79406" y="79967"/>
                </a:lnTo>
                <a:lnTo>
                  <a:pt x="79406" y="70592"/>
                </a:lnTo>
                <a:lnTo>
                  <a:pt x="86672" y="70592"/>
                </a:lnTo>
                <a:lnTo>
                  <a:pt x="90609" y="75750"/>
                </a:lnTo>
                <a:lnTo>
                  <a:pt x="93750" y="75750"/>
                </a:lnTo>
                <a:lnTo>
                  <a:pt x="93750" y="42625"/>
                </a:lnTo>
                <a:lnTo>
                  <a:pt x="90609" y="42625"/>
                </a:lnTo>
                <a:lnTo>
                  <a:pt x="87891" y="46217"/>
                </a:lnTo>
                <a:lnTo>
                  <a:pt x="79406" y="46217"/>
                </a:lnTo>
                <a:lnTo>
                  <a:pt x="79406" y="42625"/>
                </a:lnTo>
                <a:lnTo>
                  <a:pt x="76734" y="38875"/>
                </a:lnTo>
                <a:lnTo>
                  <a:pt x="32203" y="38875"/>
                </a:lnTo>
                <a:lnTo>
                  <a:pt x="30797" y="37000"/>
                </a:lnTo>
                <a:close/>
              </a:path>
              <a:path extrusionOk="0" fill="none" h="120000" w="120000">
                <a:moveTo>
                  <a:pt x="26250" y="37000"/>
                </a:moveTo>
                <a:lnTo>
                  <a:pt x="30797" y="37000"/>
                </a:lnTo>
                <a:lnTo>
                  <a:pt x="32203" y="38875"/>
                </a:lnTo>
                <a:lnTo>
                  <a:pt x="76734" y="38875"/>
                </a:lnTo>
                <a:lnTo>
                  <a:pt x="79406" y="42625"/>
                </a:lnTo>
                <a:lnTo>
                  <a:pt x="79406" y="46217"/>
                </a:lnTo>
                <a:lnTo>
                  <a:pt x="87891" y="46217"/>
                </a:lnTo>
                <a:lnTo>
                  <a:pt x="90609" y="42625"/>
                </a:lnTo>
                <a:lnTo>
                  <a:pt x="93750" y="42625"/>
                </a:lnTo>
                <a:lnTo>
                  <a:pt x="93750" y="75750"/>
                </a:lnTo>
                <a:lnTo>
                  <a:pt x="90609" y="75750"/>
                </a:lnTo>
                <a:lnTo>
                  <a:pt x="86672" y="70592"/>
                </a:lnTo>
                <a:lnTo>
                  <a:pt x="79406" y="70592"/>
                </a:lnTo>
                <a:lnTo>
                  <a:pt x="79406" y="79967"/>
                </a:lnTo>
                <a:lnTo>
                  <a:pt x="33516" y="79967"/>
                </a:lnTo>
                <a:lnTo>
                  <a:pt x="33516" y="52779"/>
                </a:lnTo>
                <a:lnTo>
                  <a:pt x="32203" y="52779"/>
                </a:lnTo>
                <a:lnTo>
                  <a:pt x="30797" y="54813"/>
                </a:lnTo>
                <a:lnTo>
                  <a:pt x="26250" y="54813"/>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17"/>
          <p:cNvSpPr/>
          <p:nvPr/>
        </p:nvSpPr>
        <p:spPr>
          <a:xfrm>
            <a:off x="2046940" y="228600"/>
            <a:ext cx="9780600" cy="1066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3399"/>
                </a:solidFill>
                <a:latin typeface="Times New Roman"/>
                <a:ea typeface="Times New Roman"/>
                <a:cs typeface="Times New Roman"/>
                <a:sym typeface="Times New Roman"/>
              </a:rPr>
              <a:t>Phong trào yêu nước theo khuynh hướng phong kiến và tư sản cuối thế kỷ XIX đầu thế kỷ XX</a:t>
            </a:r>
            <a:endParaRPr b="0" i="0" sz="1400" u="none" cap="none" strike="noStrike">
              <a:solidFill>
                <a:srgbClr val="000000"/>
              </a:solidFill>
              <a:latin typeface="Arial"/>
              <a:ea typeface="Arial"/>
              <a:cs typeface="Arial"/>
              <a:sym typeface="Arial"/>
            </a:endParaRPr>
          </a:p>
        </p:txBody>
      </p:sp>
      <p:sp>
        <p:nvSpPr>
          <p:cNvPr id="342" name="Google Shape;342;p17"/>
          <p:cNvSpPr txBox="1"/>
          <p:nvPr/>
        </p:nvSpPr>
        <p:spPr>
          <a:xfrm>
            <a:off x="4470400" y="3962400"/>
            <a:ext cx="15240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Vua Hàm Nghi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Hoang Hoa Tham" id="347" name="Google Shape;347;p18"/>
          <p:cNvPicPr preferRelativeResize="0"/>
          <p:nvPr/>
        </p:nvPicPr>
        <p:blipFill rotWithShape="1">
          <a:blip r:embed="rId3">
            <a:alphaModFix/>
          </a:blip>
          <a:srcRect b="0" l="2264" r="377" t="0"/>
          <a:stretch/>
        </p:blipFill>
        <p:spPr>
          <a:xfrm>
            <a:off x="7222068" y="1219200"/>
            <a:ext cx="3915833" cy="4267200"/>
          </a:xfrm>
          <a:prstGeom prst="rect">
            <a:avLst/>
          </a:prstGeom>
          <a:noFill/>
          <a:ln cap="flat" cmpd="sng" w="38100">
            <a:solidFill>
              <a:srgbClr val="FF0000"/>
            </a:solidFill>
            <a:prstDash val="solid"/>
            <a:miter lim="800000"/>
            <a:headEnd len="sm" w="sm" type="none"/>
            <a:tailEnd len="sm" w="sm" type="none"/>
          </a:ln>
        </p:spPr>
      </p:pic>
      <p:sp>
        <p:nvSpPr>
          <p:cNvPr id="348" name="Google Shape;348;p18"/>
          <p:cNvSpPr/>
          <p:nvPr/>
        </p:nvSpPr>
        <p:spPr>
          <a:xfrm>
            <a:off x="6002867" y="5715000"/>
            <a:ext cx="5774267" cy="7620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	Lãnh tụ của phong trào Yên Thế - Hoàng Hoa Thám</a:t>
            </a:r>
            <a:endParaRPr b="0" i="0" sz="1400" u="none" cap="none" strike="noStrike">
              <a:solidFill>
                <a:srgbClr val="000000"/>
              </a:solidFill>
              <a:latin typeface="Arial"/>
              <a:ea typeface="Arial"/>
              <a:cs typeface="Arial"/>
              <a:sym typeface="Arial"/>
            </a:endParaRPr>
          </a:p>
        </p:txBody>
      </p:sp>
      <p:grpSp>
        <p:nvGrpSpPr>
          <p:cNvPr id="349" name="Google Shape;349;p18"/>
          <p:cNvGrpSpPr/>
          <p:nvPr/>
        </p:nvGrpSpPr>
        <p:grpSpPr>
          <a:xfrm>
            <a:off x="1776250" y="2335925"/>
            <a:ext cx="4470400" cy="3200400"/>
            <a:chOff x="288" y="1872"/>
            <a:chExt cx="2112" cy="2016"/>
          </a:xfrm>
        </p:grpSpPr>
        <p:pic>
          <p:nvPicPr>
            <p:cNvPr descr="can cu de tham" id="350" name="Google Shape;350;p18"/>
            <p:cNvPicPr preferRelativeResize="0"/>
            <p:nvPr/>
          </p:nvPicPr>
          <p:blipFill rotWithShape="1">
            <a:blip r:embed="rId4">
              <a:alphaModFix/>
            </a:blip>
            <a:srcRect b="0" l="0" r="0" t="0"/>
            <a:stretch/>
          </p:blipFill>
          <p:spPr>
            <a:xfrm>
              <a:off x="288" y="1872"/>
              <a:ext cx="2112" cy="1728"/>
            </a:xfrm>
            <a:prstGeom prst="rect">
              <a:avLst/>
            </a:prstGeom>
            <a:noFill/>
            <a:ln>
              <a:noFill/>
            </a:ln>
          </p:spPr>
        </p:pic>
        <p:sp>
          <p:nvSpPr>
            <p:cNvPr id="351" name="Google Shape;351;p18"/>
            <p:cNvSpPr/>
            <p:nvPr/>
          </p:nvSpPr>
          <p:spPr>
            <a:xfrm>
              <a:off x="624" y="3648"/>
              <a:ext cx="1392" cy="24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400"/>
                <a:buFont typeface="Noto Sans Symbols"/>
                <a:buNone/>
              </a:pPr>
              <a:r>
                <a:rPr b="0" i="1" lang="en-US" sz="1400" u="none" cap="none" strike="noStrike">
                  <a:solidFill>
                    <a:schemeClr val="accent2"/>
                  </a:solidFill>
                  <a:latin typeface="Verdana"/>
                  <a:ea typeface="Verdana"/>
                  <a:cs typeface="Verdana"/>
                  <a:sym typeface="Verdana"/>
                </a:rPr>
                <a:t>	Căn cứ Đề Thám</a:t>
              </a:r>
              <a:endParaRPr b="0" i="0" sz="1400" u="none" cap="none" strike="noStrike">
                <a:solidFill>
                  <a:srgbClr val="000000"/>
                </a:solidFill>
                <a:latin typeface="Arial"/>
                <a:ea typeface="Arial"/>
                <a:cs typeface="Arial"/>
                <a:sym typeface="Arial"/>
              </a:endParaRPr>
            </a:p>
          </p:txBody>
        </p:sp>
      </p:grpSp>
      <p:grpSp>
        <p:nvGrpSpPr>
          <p:cNvPr id="352" name="Google Shape;352;p18"/>
          <p:cNvGrpSpPr/>
          <p:nvPr/>
        </p:nvGrpSpPr>
        <p:grpSpPr>
          <a:xfrm>
            <a:off x="1016000" y="1676400"/>
            <a:ext cx="5588000" cy="3200400"/>
            <a:chOff x="480" y="1440"/>
            <a:chExt cx="2640" cy="2016"/>
          </a:xfrm>
        </p:grpSpPr>
        <p:pic>
          <p:nvPicPr>
            <p:cNvPr descr="hao cua Yen The" id="353" name="Google Shape;353;p18"/>
            <p:cNvPicPr preferRelativeResize="0"/>
            <p:nvPr/>
          </p:nvPicPr>
          <p:blipFill rotWithShape="1">
            <a:blip r:embed="rId5">
              <a:alphaModFix/>
            </a:blip>
            <a:srcRect b="0" l="0" r="0" t="0"/>
            <a:stretch/>
          </p:blipFill>
          <p:spPr>
            <a:xfrm>
              <a:off x="720" y="1440"/>
              <a:ext cx="2112" cy="1728"/>
            </a:xfrm>
            <a:prstGeom prst="rect">
              <a:avLst/>
            </a:prstGeom>
            <a:noFill/>
            <a:ln>
              <a:noFill/>
            </a:ln>
          </p:spPr>
        </p:pic>
        <p:sp>
          <p:nvSpPr>
            <p:cNvPr id="354" name="Google Shape;354;p18"/>
            <p:cNvSpPr/>
            <p:nvPr/>
          </p:nvSpPr>
          <p:spPr>
            <a:xfrm>
              <a:off x="480" y="3216"/>
              <a:ext cx="2640" cy="24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400"/>
                <a:buFont typeface="Noto Sans Symbols"/>
                <a:buNone/>
              </a:pPr>
              <a:r>
                <a:rPr b="0" i="0" lang="en-US" sz="1400" u="none" cap="none" strike="noStrike">
                  <a:solidFill>
                    <a:srgbClr val="FFFF00"/>
                  </a:solidFill>
                  <a:latin typeface="Verdana"/>
                  <a:ea typeface="Verdana"/>
                  <a:cs typeface="Verdana"/>
                  <a:sym typeface="Verdana"/>
                </a:rPr>
                <a:t>      </a:t>
              </a:r>
              <a:r>
                <a:rPr b="1" i="0" lang="en-US" sz="1400" u="none" cap="none" strike="noStrike">
                  <a:solidFill>
                    <a:schemeClr val="dk1"/>
                  </a:solidFill>
                  <a:latin typeface="Verdana"/>
                  <a:ea typeface="Verdana"/>
                  <a:cs typeface="Verdana"/>
                  <a:sym typeface="Verdana"/>
                </a:rPr>
                <a:t>Hào công sự của khởi nghĩa Yên Thế</a:t>
              </a:r>
              <a:endParaRPr b="0" i="0" sz="1400" u="none" cap="none" strike="noStrike">
                <a:solidFill>
                  <a:srgbClr val="000000"/>
                </a:solidFill>
                <a:latin typeface="Arial"/>
                <a:ea typeface="Arial"/>
                <a:cs typeface="Arial"/>
                <a:sym typeface="Arial"/>
              </a:endParaRPr>
            </a:p>
          </p:txBody>
        </p:sp>
      </p:grpSp>
      <p:grpSp>
        <p:nvGrpSpPr>
          <p:cNvPr id="355" name="Google Shape;355;p18"/>
          <p:cNvGrpSpPr/>
          <p:nvPr/>
        </p:nvGrpSpPr>
        <p:grpSpPr>
          <a:xfrm>
            <a:off x="1143250" y="469950"/>
            <a:ext cx="4470400" cy="3295650"/>
            <a:chOff x="96" y="96"/>
            <a:chExt cx="2112" cy="2076"/>
          </a:xfrm>
        </p:grpSpPr>
        <p:pic>
          <p:nvPicPr>
            <p:cNvPr descr="kh YT bi dan ap" id="356" name="Google Shape;356;p18"/>
            <p:cNvPicPr preferRelativeResize="0"/>
            <p:nvPr/>
          </p:nvPicPr>
          <p:blipFill rotWithShape="1">
            <a:blip r:embed="rId6">
              <a:alphaModFix/>
            </a:blip>
            <a:srcRect b="0" l="0" r="0" t="0"/>
            <a:stretch/>
          </p:blipFill>
          <p:spPr>
            <a:xfrm>
              <a:off x="96" y="96"/>
              <a:ext cx="2112" cy="1728"/>
            </a:xfrm>
            <a:prstGeom prst="rect">
              <a:avLst/>
            </a:prstGeom>
            <a:noFill/>
            <a:ln>
              <a:noFill/>
            </a:ln>
          </p:spPr>
        </p:pic>
        <p:sp>
          <p:nvSpPr>
            <p:cNvPr id="357" name="Google Shape;357;p18"/>
            <p:cNvSpPr/>
            <p:nvPr/>
          </p:nvSpPr>
          <p:spPr>
            <a:xfrm>
              <a:off x="96" y="1872"/>
              <a:ext cx="2100" cy="3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400"/>
                <a:buFont typeface="Noto Sans Symbols"/>
                <a:buNone/>
              </a:pPr>
              <a:r>
                <a:rPr b="1" i="0" lang="en-US" sz="1400" u="none" cap="none" strike="noStrike">
                  <a:solidFill>
                    <a:srgbClr val="FFFF00"/>
                  </a:solidFill>
                  <a:latin typeface="Verdana"/>
                  <a:ea typeface="Verdana"/>
                  <a:cs typeface="Verdana"/>
                  <a:sym typeface="Verdana"/>
                </a:rPr>
                <a:t>   </a:t>
              </a:r>
              <a:r>
                <a:rPr b="1" i="0" lang="en-US" sz="1400" u="none" cap="none" strike="noStrike">
                  <a:solidFill>
                    <a:schemeClr val="dk1"/>
                  </a:solidFill>
                  <a:latin typeface="Verdana"/>
                  <a:ea typeface="Verdana"/>
                  <a:cs typeface="Verdana"/>
                  <a:sym typeface="Verdana"/>
                </a:rPr>
                <a:t>Khởi nghĩa Yên thế bị đàn áp</a:t>
              </a:r>
              <a:endParaRPr b="0" i="0" sz="1400" u="none" cap="none" strike="noStrike">
                <a:solidFill>
                  <a:srgbClr val="000000"/>
                </a:solidFill>
                <a:latin typeface="Arial"/>
                <a:ea typeface="Arial"/>
                <a:cs typeface="Arial"/>
                <a:sym typeface="Arial"/>
              </a:endParaRPr>
            </a:p>
          </p:txBody>
        </p:sp>
      </p:grpSp>
      <p:sp>
        <p:nvSpPr>
          <p:cNvPr descr="C03-22-0757" id="358" name="Google Shape;358;p18"/>
          <p:cNvSpPr/>
          <p:nvPr/>
        </p:nvSpPr>
        <p:spPr>
          <a:xfrm rot="-504530">
            <a:off x="1168400" y="4419567"/>
            <a:ext cx="10327756" cy="1103314"/>
          </a:xfrm>
          <a:prstGeom prst="rect">
            <a:avLst/>
          </a:prstGeom>
        </p:spPr>
        <p:txBody>
          <a:bodyPr>
            <a:prstTxWarp prst="textPlain"/>
          </a:bodyPr>
          <a:lstStyle/>
          <a:p>
            <a:pPr lvl="0" algn="ctr"/>
            <a:r>
              <a:rPr b="0" i="0">
                <a:ln>
                  <a:noFill/>
                </a:ln>
                <a:noFill/>
                <a:latin typeface="Verdana"/>
              </a:rPr>
              <a:t>"MANG NẶNG CỐT CÁCH PHONG KIẾN"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9"/>
                                        </p:tgtEl>
                                        <p:attrNameLst>
                                          <p:attrName>ppt_w</p:attrName>
                                        </p:attrNameLst>
                                      </p:cBhvr>
                                      <p:tavLst>
                                        <p:tav fmla="" tm="0">
                                          <p:val>
                                            <p:strVal val="#ppt_w"/>
                                          </p:val>
                                        </p:tav>
                                        <p:tav fmla="" tm="100000">
                                          <p:val>
                                            <p:strVal val="0"/>
                                          </p:val>
                                        </p:tav>
                                      </p:tavLst>
                                    </p:anim>
                                    <p:anim calcmode="lin" valueType="num">
                                      <p:cBhvr additive="base">
                                        <p:cTn dur="500"/>
                                        <p:tgtEl>
                                          <p:spTgt spid="349"/>
                                        </p:tgtEl>
                                        <p:attrNameLst>
                                          <p:attrName>ppt_h</p:attrName>
                                        </p:attrNameLst>
                                      </p:cBhvr>
                                      <p:tavLst>
                                        <p:tav fmla="" tm="0">
                                          <p:val>
                                            <p:strVal val="#ppt_h"/>
                                          </p:val>
                                        </p:tav>
                                        <p:tav fmla="" tm="100000">
                                          <p:val>
                                            <p:strVal val="0"/>
                                          </p:val>
                                        </p:tav>
                                      </p:tavLst>
                                    </p:anim>
                                    <p:set>
                                      <p:cBhvr>
                                        <p:cTn dur="1" fill="hold">
                                          <p:stCondLst>
                                            <p:cond delay="500"/>
                                          </p:stCondLst>
                                        </p:cTn>
                                        <p:tgtEl>
                                          <p:spTgt spid="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ppt_w</p:attrName>
                                        </p:attrNameLst>
                                      </p:cBhvr>
                                      <p:tavLst>
                                        <p:tav fmla="" tm="0">
                                          <p:val>
                                            <p:strVal val="0"/>
                                          </p:val>
                                        </p:tav>
                                        <p:tav fmla="" tm="100000">
                                          <p:val>
                                            <p:strVal val="#ppt_w"/>
                                          </p:val>
                                        </p:tav>
                                      </p:tavLst>
                                    </p:anim>
                                    <p:anim calcmode="lin" valueType="num">
                                      <p:cBhvr additive="base">
                                        <p:cTn dur="500"/>
                                        <p:tgtEl>
                                          <p:spTgt spid="3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2"/>
                                        </p:tgtEl>
                                      </p:cBhvr>
                                    </p:animEffect>
                                    <p:set>
                                      <p:cBhvr>
                                        <p:cTn dur="1" fill="hold">
                                          <p:stCondLst>
                                            <p:cond delay="50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500"/>
                                        <p:tgtEl>
                                          <p:spTgt spid="3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p:nvPr/>
        </p:nvSpPr>
        <p:spPr>
          <a:xfrm>
            <a:off x="2549701" y="2255075"/>
            <a:ext cx="7990217" cy="3923329"/>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Calibri"/>
              </a:rPr>
              <a:t>Xu hướng bạo động</a:t>
            </a:r>
          </a:p>
        </p:txBody>
      </p:sp>
      <p:grpSp>
        <p:nvGrpSpPr>
          <p:cNvPr id="364" name="Google Shape;364;p19"/>
          <p:cNvGrpSpPr/>
          <p:nvPr/>
        </p:nvGrpSpPr>
        <p:grpSpPr>
          <a:xfrm>
            <a:off x="3139525" y="973925"/>
            <a:ext cx="6299200" cy="4910138"/>
            <a:chOff x="1488" y="960"/>
            <a:chExt cx="2976" cy="3093"/>
          </a:xfrm>
        </p:grpSpPr>
        <p:sp>
          <p:nvSpPr>
            <p:cNvPr id="365" name="Google Shape;365;p19"/>
            <p:cNvSpPr/>
            <p:nvPr/>
          </p:nvSpPr>
          <p:spPr>
            <a:xfrm>
              <a:off x="1488" y="3696"/>
              <a:ext cx="2976" cy="357"/>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2"/>
                </a:buClr>
                <a:buSzPts val="2000"/>
                <a:buFont typeface="Noto Sans Symbols"/>
                <a:buNone/>
              </a:pPr>
              <a:r>
                <a:rPr b="1" i="1" lang="en-US" sz="2000" u="none" cap="none" strike="noStrike">
                  <a:solidFill>
                    <a:schemeClr val="accent2"/>
                  </a:solidFill>
                  <a:latin typeface="Verdana"/>
                  <a:ea typeface="Verdana"/>
                  <a:cs typeface="Verdana"/>
                  <a:sym typeface="Verdana"/>
                </a:rPr>
                <a:t>Chân dung nhà yêu nước Phan Bội Châu</a:t>
              </a:r>
              <a:endParaRPr b="0" i="0" sz="1400" u="none" cap="none" strike="noStrike">
                <a:solidFill>
                  <a:srgbClr val="000000"/>
                </a:solidFill>
                <a:latin typeface="Arial"/>
                <a:ea typeface="Arial"/>
                <a:cs typeface="Arial"/>
                <a:sym typeface="Arial"/>
              </a:endParaRPr>
            </a:p>
            <a:p>
              <a:pPr indent="-342900" lvl="0" marL="342900" marR="0" rtl="0" algn="ctr">
                <a:lnSpc>
                  <a:spcPct val="80000"/>
                </a:lnSpc>
                <a:spcBef>
                  <a:spcPts val="400"/>
                </a:spcBef>
                <a:spcAft>
                  <a:spcPts val="0"/>
                </a:spcAft>
                <a:buClr>
                  <a:schemeClr val="accent2"/>
                </a:buClr>
                <a:buSzPts val="2000"/>
                <a:buFont typeface="Noto Sans Symbols"/>
                <a:buNone/>
              </a:pPr>
              <a:r>
                <a:rPr b="1" i="1" lang="en-US" sz="2000" u="none" cap="none" strike="noStrike">
                  <a:solidFill>
                    <a:schemeClr val="accent2"/>
                  </a:solidFill>
                  <a:latin typeface="Verdana"/>
                  <a:ea typeface="Verdana"/>
                  <a:cs typeface="Verdana"/>
                  <a:sym typeface="Verdana"/>
                </a:rPr>
                <a:t>(1867 – 1940)</a:t>
              </a:r>
              <a:endParaRPr b="0" i="0" sz="1400" u="none" cap="none" strike="noStrike">
                <a:solidFill>
                  <a:srgbClr val="000000"/>
                </a:solidFill>
                <a:latin typeface="Arial"/>
                <a:ea typeface="Arial"/>
                <a:cs typeface="Arial"/>
                <a:sym typeface="Arial"/>
              </a:endParaRPr>
            </a:p>
          </p:txBody>
        </p:sp>
        <p:pic>
          <p:nvPicPr>
            <p:cNvPr descr="PBC" id="366" name="Google Shape;366;p19"/>
            <p:cNvPicPr preferRelativeResize="0"/>
            <p:nvPr/>
          </p:nvPicPr>
          <p:blipFill rotWithShape="1">
            <a:blip r:embed="rId3">
              <a:alphaModFix/>
            </a:blip>
            <a:srcRect b="3226" l="4741" r="2814" t="3226"/>
            <a:stretch/>
          </p:blipFill>
          <p:spPr>
            <a:xfrm>
              <a:off x="2112" y="960"/>
              <a:ext cx="1775" cy="2640"/>
            </a:xfrm>
            <a:prstGeom prst="rect">
              <a:avLst/>
            </a:prstGeom>
            <a:noFill/>
            <a:ln cap="flat" cmpd="sng" w="38100">
              <a:solidFill>
                <a:srgbClr val="CC0000"/>
              </a:solidFill>
              <a:prstDash val="solid"/>
              <a:miter lim="800000"/>
              <a:headEnd len="sm" w="sm" type="none"/>
              <a:tailEnd len="sm" w="sm" type="none"/>
            </a:ln>
          </p:spPr>
        </p:pic>
      </p:grpSp>
      <p:sp>
        <p:nvSpPr>
          <p:cNvPr descr="C03-22-1508" id="367" name="Google Shape;367;p19"/>
          <p:cNvSpPr/>
          <p:nvPr/>
        </p:nvSpPr>
        <p:spPr>
          <a:xfrm>
            <a:off x="641351" y="5483639"/>
            <a:ext cx="10909293" cy="1239837"/>
          </a:xfrm>
          <a:prstGeom prst="rect">
            <a:avLst/>
          </a:prstGeom>
        </p:spPr>
        <p:txBody>
          <a:bodyPr>
            <a:prstTxWarp prst="textPlain"/>
          </a:bodyPr>
          <a:lstStyle/>
          <a:p>
            <a:pPr lvl="0" algn="ctr"/>
            <a:r>
              <a:rPr b="1" i="0">
                <a:ln>
                  <a:noFill/>
                </a:ln>
                <a:noFill/>
                <a:latin typeface="Times New Roman"/>
              </a:rPr>
              <a:t>"Chẳng khác nào đuổi hổ cửa trước, rước beo cửa sau"</a:t>
            </a:r>
          </a:p>
        </p:txBody>
      </p:sp>
      <p:sp>
        <p:nvSpPr>
          <p:cNvPr id="368" name="Google Shape;368;p19"/>
          <p:cNvSpPr txBox="1"/>
          <p:nvPr/>
        </p:nvSpPr>
        <p:spPr>
          <a:xfrm>
            <a:off x="2331846" y="282499"/>
            <a:ext cx="448154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Phong trào Đông Du</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ppt_w</p:attrName>
                                        </p:attrNameLst>
                                      </p:cBhvr>
                                      <p:tavLst>
                                        <p:tav fmla="" tm="0">
                                          <p:val>
                                            <p:strVal val="0"/>
                                          </p:val>
                                        </p:tav>
                                        <p:tav fmla="" tm="100000">
                                          <p:val>
                                            <p:strVal val="#ppt_w"/>
                                          </p:val>
                                        </p:tav>
                                      </p:tavLst>
                                    </p:anim>
                                    <p:anim calcmode="lin" valueType="num">
                                      <p:cBhvr additive="base">
                                        <p:cTn dur="1000"/>
                                        <p:tgtEl>
                                          <p:spTgt spid="3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0"/>
          <p:cNvSpPr/>
          <p:nvPr/>
        </p:nvSpPr>
        <p:spPr>
          <a:xfrm>
            <a:off x="2438401" y="1828800"/>
            <a:ext cx="7759700" cy="2971800"/>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Calibri"/>
              </a:rPr>
              <a:t>Xu hướng cải cách</a:t>
            </a:r>
          </a:p>
        </p:txBody>
      </p:sp>
      <p:grpSp>
        <p:nvGrpSpPr>
          <p:cNvPr id="374" name="Google Shape;374;p20"/>
          <p:cNvGrpSpPr/>
          <p:nvPr/>
        </p:nvGrpSpPr>
        <p:grpSpPr>
          <a:xfrm>
            <a:off x="3520800" y="1188201"/>
            <a:ext cx="5384800" cy="4514850"/>
            <a:chOff x="1719" y="912"/>
            <a:chExt cx="2544" cy="2844"/>
          </a:xfrm>
        </p:grpSpPr>
        <p:sp>
          <p:nvSpPr>
            <p:cNvPr id="375" name="Google Shape;375;p20"/>
            <p:cNvSpPr/>
            <p:nvPr/>
          </p:nvSpPr>
          <p:spPr>
            <a:xfrm>
              <a:off x="1719" y="3504"/>
              <a:ext cx="2544" cy="252"/>
            </a:xfrm>
            <a:prstGeom prst="rect">
              <a:avLst/>
            </a:prstGeom>
            <a:noFill/>
            <a:ln cap="sq" cmpd="sng" w="381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Nhà yêu nước Phan Ch</a:t>
              </a:r>
              <a:r>
                <a:rPr b="1" i="0" lang="en-US" sz="1800" u="none" cap="none" strike="noStrike">
                  <a:solidFill>
                    <a:schemeClr val="dk1"/>
                  </a:solidFill>
                  <a:latin typeface="Calibri"/>
                  <a:ea typeface="Calibri"/>
                  <a:cs typeface="Calibri"/>
                  <a:sym typeface="Calibri"/>
                </a:rPr>
                <a:t>u</a:t>
              </a:r>
              <a:r>
                <a:rPr b="1" i="0" lang="en-US" sz="2000" u="none" cap="none" strike="noStrike">
                  <a:solidFill>
                    <a:schemeClr val="dk1"/>
                  </a:solidFill>
                  <a:latin typeface="Times New Roman"/>
                  <a:ea typeface="Times New Roman"/>
                  <a:cs typeface="Times New Roman"/>
                  <a:sym typeface="Times New Roman"/>
                </a:rPr>
                <a:t> Trinh (1872 – 1926)</a:t>
              </a:r>
              <a:endParaRPr b="1" i="0" sz="2000" u="none" cap="none" strike="noStrike">
                <a:solidFill>
                  <a:schemeClr val="dk1"/>
                </a:solidFill>
                <a:latin typeface="Times New Roman"/>
                <a:ea typeface="Times New Roman"/>
                <a:cs typeface="Times New Roman"/>
                <a:sym typeface="Times New Roman"/>
              </a:endParaRPr>
            </a:p>
          </p:txBody>
        </p:sp>
        <p:pic>
          <p:nvPicPr>
            <p:cNvPr descr="Phan Chu Trinh" id="376" name="Google Shape;376;p20"/>
            <p:cNvPicPr preferRelativeResize="0"/>
            <p:nvPr/>
          </p:nvPicPr>
          <p:blipFill rotWithShape="1">
            <a:blip r:embed="rId3">
              <a:alphaModFix/>
            </a:blip>
            <a:srcRect b="0" l="0" r="0" t="0"/>
            <a:stretch/>
          </p:blipFill>
          <p:spPr>
            <a:xfrm>
              <a:off x="2064" y="912"/>
              <a:ext cx="1791" cy="2448"/>
            </a:xfrm>
            <a:prstGeom prst="rect">
              <a:avLst/>
            </a:prstGeom>
            <a:noFill/>
            <a:ln cap="flat" cmpd="sng" w="76200">
              <a:solidFill>
                <a:srgbClr val="FFFFCC"/>
              </a:solidFill>
              <a:prstDash val="solid"/>
              <a:miter lim="800000"/>
              <a:headEnd len="sm" w="sm" type="none"/>
              <a:tailEnd len="sm" w="sm" type="none"/>
            </a:ln>
          </p:spPr>
        </p:pic>
      </p:grpSp>
      <p:sp>
        <p:nvSpPr>
          <p:cNvPr descr="C03-22-1508" id="377" name="Google Shape;377;p20"/>
          <p:cNvSpPr/>
          <p:nvPr/>
        </p:nvSpPr>
        <p:spPr>
          <a:xfrm>
            <a:off x="1282701" y="4538300"/>
            <a:ext cx="10909286" cy="1240958"/>
          </a:xfrm>
          <a:prstGeom prst="rect">
            <a:avLst/>
          </a:prstGeom>
        </p:spPr>
        <p:txBody>
          <a:bodyPr>
            <a:prstTxWarp prst="textPlain"/>
          </a:bodyPr>
          <a:lstStyle/>
          <a:p>
            <a:pPr lvl="0" algn="ctr"/>
            <a:r>
              <a:rPr b="1" i="0">
                <a:ln>
                  <a:noFill/>
                </a:ln>
                <a:noFill/>
                <a:latin typeface="Times New Roman"/>
              </a:rPr>
              <a:t>"Chẳng khác gì đến xin giặc rủ lòng thương"</a:t>
            </a:r>
          </a:p>
        </p:txBody>
      </p:sp>
      <p:sp>
        <p:nvSpPr>
          <p:cNvPr id="378" name="Google Shape;378;p20"/>
          <p:cNvSpPr txBox="1"/>
          <p:nvPr/>
        </p:nvSpPr>
        <p:spPr>
          <a:xfrm>
            <a:off x="2196790" y="304800"/>
            <a:ext cx="6489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Phong trào Duy Tân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ppt_w</p:attrName>
                                        </p:attrNameLst>
                                      </p:cBhvr>
                                      <p:tavLst>
                                        <p:tav fmla="" tm="0">
                                          <p:val>
                                            <p:strVal val="0"/>
                                          </p:val>
                                        </p:tav>
                                        <p:tav fmla="" tm="100000">
                                          <p:val>
                                            <p:strVal val="#ppt_w"/>
                                          </p:val>
                                        </p:tav>
                                      </p:tavLst>
                                    </p:anim>
                                    <p:anim calcmode="lin" valueType="num">
                                      <p:cBhvr additive="base">
                                        <p:cTn dur="1000"/>
                                        <p:tgtEl>
                                          <p:spTgt spid="3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1"/>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Tóm lại:</a:t>
            </a:r>
            <a:endParaRPr/>
          </a:p>
        </p:txBody>
      </p:sp>
      <p:sp>
        <p:nvSpPr>
          <p:cNvPr id="384" name="Google Shape;384;p21"/>
          <p:cNvSpPr txBox="1"/>
          <p:nvPr>
            <p:ph idx="1" type="body"/>
          </p:nvPr>
        </p:nvSpPr>
        <p:spPr>
          <a:xfrm>
            <a:off x="1219200" y="990600"/>
            <a:ext cx="2438400" cy="3810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80000"/>
              </a:lnSpc>
              <a:spcBef>
                <a:spcPts val="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Mục tiêu:</a:t>
            </a:r>
            <a:endParaRPr/>
          </a:p>
        </p:txBody>
      </p:sp>
      <p:sp>
        <p:nvSpPr>
          <p:cNvPr id="385" name="Google Shape;385;p21"/>
          <p:cNvSpPr txBox="1"/>
          <p:nvPr/>
        </p:nvSpPr>
        <p:spPr>
          <a:xfrm>
            <a:off x="203200" y="3276601"/>
            <a:ext cx="2641600"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sng" cap="none" strike="noStrike">
                <a:solidFill>
                  <a:schemeClr val="dk1"/>
                </a:solidFill>
                <a:latin typeface="Times New Roman"/>
                <a:ea typeface="Times New Roman"/>
                <a:cs typeface="Times New Roman"/>
                <a:sym typeface="Times New Roman"/>
              </a:rPr>
              <a:t>Ý nghĩa</a:t>
            </a:r>
            <a:endParaRPr b="0" i="0" sz="1400" u="none" cap="none" strike="noStrike">
              <a:solidFill>
                <a:srgbClr val="000000"/>
              </a:solidFill>
              <a:latin typeface="Arial"/>
              <a:ea typeface="Arial"/>
              <a:cs typeface="Arial"/>
              <a:sym typeface="Arial"/>
            </a:endParaRPr>
          </a:p>
        </p:txBody>
      </p:sp>
      <p:sp>
        <p:nvSpPr>
          <p:cNvPr id="386" name="Google Shape;386;p21"/>
          <p:cNvSpPr txBox="1"/>
          <p:nvPr/>
        </p:nvSpPr>
        <p:spPr>
          <a:xfrm>
            <a:off x="1219200" y="3886200"/>
            <a:ext cx="10566400"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Thể hiện sự tiếp nối truyền thống yêu nước, kiên cường bất khuất vì độc lập tự do của dân tộc Việt Nam.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Tạo điều kiện thuận lợi cho việc tiếp nhận CN Mác – Lênin, quan điểm cách mạng Hồ Chí Minh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Là một trong 3 nhân tố dẫn đến sự ra đời của Đảng Cộng sản Việt Nam</a:t>
            </a:r>
            <a:endParaRPr b="0" i="0" sz="1400" u="none" cap="none" strike="noStrike">
              <a:solidFill>
                <a:srgbClr val="000000"/>
              </a:solidFill>
              <a:latin typeface="Arial"/>
              <a:ea typeface="Arial"/>
              <a:cs typeface="Arial"/>
              <a:sym typeface="Arial"/>
            </a:endParaRPr>
          </a:p>
        </p:txBody>
      </p:sp>
      <p:sp>
        <p:nvSpPr>
          <p:cNvPr id="387" name="Google Shape;387;p21"/>
          <p:cNvSpPr txBox="1"/>
          <p:nvPr/>
        </p:nvSpPr>
        <p:spPr>
          <a:xfrm>
            <a:off x="3854451" y="914400"/>
            <a:ext cx="4064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Giành độc lập dân tộc</a:t>
            </a:r>
            <a:endParaRPr b="0" i="0" sz="1400" u="none" cap="none" strike="noStrike">
              <a:solidFill>
                <a:srgbClr val="000000"/>
              </a:solidFill>
              <a:latin typeface="Arial"/>
              <a:ea typeface="Arial"/>
              <a:cs typeface="Arial"/>
              <a:sym typeface="Arial"/>
            </a:endParaRPr>
          </a:p>
        </p:txBody>
      </p:sp>
      <p:sp>
        <p:nvSpPr>
          <p:cNvPr id="388" name="Google Shape;388;p21"/>
          <p:cNvSpPr txBox="1"/>
          <p:nvPr/>
        </p:nvSpPr>
        <p:spPr>
          <a:xfrm>
            <a:off x="3822700" y="1547814"/>
            <a:ext cx="7112000" cy="384175"/>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chemeClr val="accent2"/>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Các cuộc đấu tranh đều thất bại</a:t>
            </a:r>
            <a:endParaRPr b="0" i="0" sz="1400" u="none" cap="none" strike="noStrike">
              <a:solidFill>
                <a:srgbClr val="000000"/>
              </a:solidFill>
              <a:latin typeface="Arial"/>
              <a:ea typeface="Arial"/>
              <a:cs typeface="Arial"/>
              <a:sym typeface="Arial"/>
            </a:endParaRPr>
          </a:p>
        </p:txBody>
      </p:sp>
      <p:sp>
        <p:nvSpPr>
          <p:cNvPr id="389" name="Google Shape;389;p21"/>
          <p:cNvSpPr txBox="1"/>
          <p:nvPr/>
        </p:nvSpPr>
        <p:spPr>
          <a:xfrm>
            <a:off x="4311651" y="2190751"/>
            <a:ext cx="7061100" cy="12744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chemeClr val="accent2"/>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Hạn chế về giai cấp (phong kiến, tư sản) về trình độ với thực dân Pháp, đường lối chính trị, hệ thống tổ chức thiếu chặt chẽ, chưa tập hợp được rộng rãi lực lượng của dân tộc.</a:t>
            </a:r>
            <a:endParaRPr b="0" i="0" sz="1400" u="none" cap="none" strike="noStrike">
              <a:solidFill>
                <a:srgbClr val="000000"/>
              </a:solidFill>
              <a:latin typeface="Arial"/>
              <a:ea typeface="Arial"/>
              <a:cs typeface="Arial"/>
              <a:sym typeface="Arial"/>
            </a:endParaRPr>
          </a:p>
        </p:txBody>
      </p:sp>
      <p:sp>
        <p:nvSpPr>
          <p:cNvPr id="390" name="Google Shape;390;p21"/>
          <p:cNvSpPr txBox="1"/>
          <p:nvPr/>
        </p:nvSpPr>
        <p:spPr>
          <a:xfrm>
            <a:off x="1524100" y="1521750"/>
            <a:ext cx="2336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Kết quả</a:t>
            </a:r>
            <a:endParaRPr b="0" i="0" sz="1400" u="none" cap="none" strike="noStrike">
              <a:solidFill>
                <a:srgbClr val="000000"/>
              </a:solidFill>
              <a:latin typeface="Arial"/>
              <a:ea typeface="Arial"/>
              <a:cs typeface="Arial"/>
              <a:sym typeface="Arial"/>
            </a:endParaRPr>
          </a:p>
        </p:txBody>
      </p:sp>
      <p:sp>
        <p:nvSpPr>
          <p:cNvPr id="391" name="Google Shape;391;p21"/>
          <p:cNvSpPr txBox="1"/>
          <p:nvPr/>
        </p:nvSpPr>
        <p:spPr>
          <a:xfrm>
            <a:off x="1276350" y="2065688"/>
            <a:ext cx="29463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Nguyên nhân:</a:t>
            </a:r>
            <a:endParaRPr b="0" i="0" sz="1400" u="none" cap="none" strike="noStrike">
              <a:solidFill>
                <a:srgbClr val="000000"/>
              </a:solidFill>
              <a:latin typeface="Arial"/>
              <a:ea typeface="Arial"/>
              <a:cs typeface="Arial"/>
              <a:sym typeface="Arial"/>
            </a:endParaRPr>
          </a:p>
        </p:txBody>
      </p:sp>
      <p:cxnSp>
        <p:nvCxnSpPr>
          <p:cNvPr id="392" name="Google Shape;392;p21"/>
          <p:cNvCxnSpPr/>
          <p:nvPr/>
        </p:nvCxnSpPr>
        <p:spPr>
          <a:xfrm>
            <a:off x="2946400" y="1152525"/>
            <a:ext cx="914400" cy="0"/>
          </a:xfrm>
          <a:prstGeom prst="straightConnector1">
            <a:avLst/>
          </a:prstGeom>
          <a:noFill/>
          <a:ln cap="flat" cmpd="sng" w="9525">
            <a:solidFill>
              <a:schemeClr val="dk1"/>
            </a:solidFill>
            <a:prstDash val="solid"/>
            <a:round/>
            <a:headEnd len="sm" w="sm" type="none"/>
            <a:tailEnd len="med" w="med" type="triangle"/>
          </a:ln>
        </p:spPr>
      </p:cxnSp>
      <p:cxnSp>
        <p:nvCxnSpPr>
          <p:cNvPr id="393" name="Google Shape;393;p21"/>
          <p:cNvCxnSpPr/>
          <p:nvPr/>
        </p:nvCxnSpPr>
        <p:spPr>
          <a:xfrm>
            <a:off x="2870200" y="1752600"/>
            <a:ext cx="914400" cy="0"/>
          </a:xfrm>
          <a:prstGeom prst="straightConnector1">
            <a:avLst/>
          </a:prstGeom>
          <a:noFill/>
          <a:ln cap="flat" cmpd="sng" w="9525">
            <a:solidFill>
              <a:schemeClr val="dk1"/>
            </a:solidFill>
            <a:prstDash val="solid"/>
            <a:round/>
            <a:headEnd len="sm" w="sm" type="none"/>
            <a:tailEnd len="med" w="med" type="triangle"/>
          </a:ln>
        </p:spPr>
      </p:cxnSp>
      <p:cxnSp>
        <p:nvCxnSpPr>
          <p:cNvPr id="394" name="Google Shape;394;p21"/>
          <p:cNvCxnSpPr/>
          <p:nvPr/>
        </p:nvCxnSpPr>
        <p:spPr>
          <a:xfrm>
            <a:off x="3308351" y="2395538"/>
            <a:ext cx="914400" cy="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5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5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500"/>
                                        <p:tgtEl>
                                          <p:spTgt spid="3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idx="4294967295" type="title"/>
          </p:nvPr>
        </p:nvSpPr>
        <p:spPr>
          <a:xfrm>
            <a:off x="2093180" y="364462"/>
            <a:ext cx="9310200" cy="930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hlink"/>
              </a:buClr>
              <a:buSzPts val="4400"/>
              <a:buFont typeface="Times New Roman"/>
              <a:buNone/>
            </a:pPr>
            <a:r>
              <a:rPr b="0" lang="en-US">
                <a:solidFill>
                  <a:schemeClr val="hlink"/>
                </a:solidFill>
                <a:latin typeface="Times New Roman"/>
                <a:ea typeface="Times New Roman"/>
                <a:cs typeface="Times New Roman"/>
                <a:sym typeface="Times New Roman"/>
              </a:rPr>
              <a:t>NỘI DUNG CHƯƠNG I</a:t>
            </a:r>
            <a:endParaRPr/>
          </a:p>
        </p:txBody>
      </p:sp>
      <p:sp>
        <p:nvSpPr>
          <p:cNvPr id="100" name="Google Shape;100;p2"/>
          <p:cNvSpPr/>
          <p:nvPr/>
        </p:nvSpPr>
        <p:spPr>
          <a:xfrm rot="5400000">
            <a:off x="-2434443" y="527305"/>
            <a:ext cx="4824414" cy="6360606"/>
          </a:xfrm>
          <a:custGeom>
            <a:rect b="b" l="l" r="r" t="t"/>
            <a:pathLst>
              <a:path extrusionOk="0" h="21600" w="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003300"/>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3202510" y="1295385"/>
            <a:ext cx="6360606" cy="482441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2"/>
          <p:cNvSpPr/>
          <p:nvPr/>
        </p:nvSpPr>
        <p:spPr>
          <a:xfrm flipH="1" rot="5400000">
            <a:off x="-2017176" y="1073155"/>
            <a:ext cx="4032234" cy="5238756"/>
          </a:xfrm>
          <a:custGeom>
            <a:rect b="b" l="l" r="r" t="t"/>
            <a:pathLst>
              <a:path extrusionOk="0" h="21600" w="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flipH="1">
            <a:off x="-2620430" y="1676401"/>
            <a:ext cx="5238756" cy="403223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4" name="Google Shape;104;p2"/>
          <p:cNvGrpSpPr/>
          <p:nvPr/>
        </p:nvGrpSpPr>
        <p:grpSpPr>
          <a:xfrm>
            <a:off x="2924175" y="2472739"/>
            <a:ext cx="8381120" cy="966293"/>
            <a:chOff x="2924175" y="2472739"/>
            <a:chExt cx="8381120" cy="966293"/>
          </a:xfrm>
        </p:grpSpPr>
        <p:grpSp>
          <p:nvGrpSpPr>
            <p:cNvPr id="105" name="Google Shape;105;p2"/>
            <p:cNvGrpSpPr/>
            <p:nvPr/>
          </p:nvGrpSpPr>
          <p:grpSpPr>
            <a:xfrm>
              <a:off x="2924175" y="2472739"/>
              <a:ext cx="8381120" cy="952500"/>
              <a:chOff x="1104" y="1392"/>
              <a:chExt cx="4722" cy="600"/>
            </a:xfrm>
          </p:grpSpPr>
          <p:sp>
            <p:nvSpPr>
              <p:cNvPr id="106" name="Google Shape;106;p2"/>
              <p:cNvSpPr/>
              <p:nvPr/>
            </p:nvSpPr>
            <p:spPr>
              <a:xfrm>
                <a:off x="1326" y="1392"/>
                <a:ext cx="4500" cy="600"/>
              </a:xfrm>
              <a:prstGeom prst="roundRect">
                <a:avLst>
                  <a:gd fmla="val 50000" name="adj"/>
                </a:avLst>
              </a:prstGeom>
              <a:solidFill>
                <a:srgbClr val="CCECFF"/>
              </a:solidFill>
              <a:ln cap="flat" cmpd="sng" w="38100">
                <a:solidFill>
                  <a:srgbClr val="CCECFF"/>
                </a:solidFill>
                <a:prstDash val="solid"/>
                <a:round/>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07" name="Google Shape;107;p2"/>
              <p:cNvSpPr/>
              <p:nvPr/>
            </p:nvSpPr>
            <p:spPr>
              <a:xfrm>
                <a:off x="1104" y="1392"/>
                <a:ext cx="300" cy="600"/>
              </a:xfrm>
              <a:prstGeom prst="ellipse">
                <a:avLst/>
              </a:prstGeom>
              <a:solidFill>
                <a:srgbClr val="CCECFF"/>
              </a:solidFill>
              <a:ln cap="flat" cmpd="sng" w="57150">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08" name="Google Shape;108;p2"/>
              <p:cNvSpPr/>
              <p:nvPr/>
            </p:nvSpPr>
            <p:spPr>
              <a:xfrm>
                <a:off x="1119" y="1419"/>
                <a:ext cx="300" cy="300"/>
              </a:xfrm>
              <a:prstGeom prst="ellipse">
                <a:avLst/>
              </a:prstGeom>
              <a:solidFill>
                <a:srgbClr val="CCECFF"/>
              </a:solidFill>
              <a:ln cap="flat" cmpd="sng" w="9525">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09" name="Google Shape;109;p2"/>
              <p:cNvSpPr/>
              <p:nvPr/>
            </p:nvSpPr>
            <p:spPr>
              <a:xfrm>
                <a:off x="1128" y="1470"/>
                <a:ext cx="0" cy="3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10" name="Google Shape;110;p2"/>
              <p:cNvSpPr/>
              <p:nvPr/>
            </p:nvSpPr>
            <p:spPr>
              <a:xfrm>
                <a:off x="1128" y="1470"/>
                <a:ext cx="0" cy="3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11" name="Google Shape;111;p2"/>
              <p:cNvSpPr/>
              <p:nvPr/>
            </p:nvSpPr>
            <p:spPr>
              <a:xfrm>
                <a:off x="1146" y="1470"/>
                <a:ext cx="300" cy="3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sp>
            <p:nvSpPr>
              <p:cNvPr id="112" name="Google Shape;112;p2"/>
              <p:cNvSpPr/>
              <p:nvPr/>
            </p:nvSpPr>
            <p:spPr>
              <a:xfrm>
                <a:off x="1146" y="1470"/>
                <a:ext cx="300" cy="3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990033"/>
                    </a:solidFill>
                    <a:latin typeface="Calibri"/>
                    <a:ea typeface="Calibri"/>
                    <a:cs typeface="Calibri"/>
                    <a:sym typeface="Calibri"/>
                  </a:rPr>
                  <a:t>I</a:t>
                </a:r>
                <a:endParaRPr b="0" i="0" sz="1400" u="none" cap="none" strike="noStrike">
                  <a:solidFill>
                    <a:srgbClr val="000000"/>
                  </a:solidFill>
                  <a:latin typeface="Arial"/>
                  <a:ea typeface="Arial"/>
                  <a:cs typeface="Arial"/>
                  <a:sym typeface="Arial"/>
                </a:endParaRPr>
              </a:p>
            </p:txBody>
          </p:sp>
        </p:grpSp>
        <p:sp>
          <p:nvSpPr>
            <p:cNvPr id="113" name="Google Shape;113;p2"/>
            <p:cNvSpPr/>
            <p:nvPr/>
          </p:nvSpPr>
          <p:spPr>
            <a:xfrm>
              <a:off x="4250635" y="2792832"/>
              <a:ext cx="60960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1.1. Đảng Cộng sản Việt Nam ra đời và Cương lĩnh chính trị đầu tiên của Đảng</a:t>
              </a:r>
              <a:endParaRPr b="0" i="0" sz="1800" u="none" cap="none" strike="noStrike">
                <a:solidFill>
                  <a:schemeClr val="dk1"/>
                </a:solidFill>
                <a:latin typeface="Calibri"/>
                <a:ea typeface="Calibri"/>
                <a:cs typeface="Calibri"/>
                <a:sym typeface="Calibri"/>
              </a:endParaRPr>
            </a:p>
          </p:txBody>
        </p:sp>
      </p:grpSp>
      <p:grpSp>
        <p:nvGrpSpPr>
          <p:cNvPr id="114" name="Google Shape;114;p2"/>
          <p:cNvGrpSpPr/>
          <p:nvPr/>
        </p:nvGrpSpPr>
        <p:grpSpPr>
          <a:xfrm>
            <a:off x="2743326" y="4426629"/>
            <a:ext cx="8389270" cy="952500"/>
            <a:chOff x="2743326" y="4426629"/>
            <a:chExt cx="8389270" cy="952500"/>
          </a:xfrm>
        </p:grpSpPr>
        <p:grpSp>
          <p:nvGrpSpPr>
            <p:cNvPr id="115" name="Google Shape;115;p2"/>
            <p:cNvGrpSpPr/>
            <p:nvPr/>
          </p:nvGrpSpPr>
          <p:grpSpPr>
            <a:xfrm>
              <a:off x="2743326" y="4426629"/>
              <a:ext cx="8389270" cy="952500"/>
              <a:chOff x="1296" y="2208"/>
              <a:chExt cx="4459" cy="600"/>
            </a:xfrm>
          </p:grpSpPr>
          <p:sp>
            <p:nvSpPr>
              <p:cNvPr id="116" name="Google Shape;116;p2"/>
              <p:cNvSpPr/>
              <p:nvPr/>
            </p:nvSpPr>
            <p:spPr>
              <a:xfrm>
                <a:off x="1555" y="2208"/>
                <a:ext cx="4200" cy="600"/>
              </a:xfrm>
              <a:prstGeom prst="roundRect">
                <a:avLst>
                  <a:gd fmla="val 50000" name="adj"/>
                </a:avLst>
              </a:prstGeom>
              <a:solidFill>
                <a:srgbClr val="CCECFF"/>
              </a:solidFill>
              <a:ln cap="flat" cmpd="sng" w="38100">
                <a:solidFill>
                  <a:srgbClr val="CCECFF"/>
                </a:solidFill>
                <a:prstDash val="solid"/>
                <a:round/>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90033"/>
                  </a:solidFill>
                  <a:latin typeface="Calibri"/>
                  <a:ea typeface="Calibri"/>
                  <a:cs typeface="Calibri"/>
                  <a:sym typeface="Calibri"/>
                </a:endParaRPr>
              </a:p>
            </p:txBody>
          </p:sp>
          <p:grpSp>
            <p:nvGrpSpPr>
              <p:cNvPr id="117" name="Google Shape;117;p2"/>
              <p:cNvGrpSpPr/>
              <p:nvPr/>
            </p:nvGrpSpPr>
            <p:grpSpPr>
              <a:xfrm>
                <a:off x="1296" y="2352"/>
                <a:ext cx="358" cy="368"/>
                <a:chOff x="2078" y="1680"/>
                <a:chExt cx="1592" cy="1591"/>
              </a:xfrm>
            </p:grpSpPr>
            <p:sp>
              <p:nvSpPr>
                <p:cNvPr id="118" name="Google Shape;118;p2"/>
                <p:cNvSpPr/>
                <p:nvPr/>
              </p:nvSpPr>
              <p:spPr>
                <a:xfrm>
                  <a:off x="2078" y="1680"/>
                  <a:ext cx="1500" cy="1500"/>
                </a:xfrm>
                <a:prstGeom prst="ellipse">
                  <a:avLst/>
                </a:prstGeom>
                <a:solidFill>
                  <a:srgbClr val="CCECFF"/>
                </a:solidFill>
                <a:ln cap="flat" cmpd="sng" w="57150">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33"/>
                    </a:solidFill>
                    <a:latin typeface="Calibri"/>
                    <a:ea typeface="Calibri"/>
                    <a:cs typeface="Calibri"/>
                    <a:sym typeface="Calibri"/>
                  </a:endParaRPr>
                </a:p>
              </p:txBody>
            </p:sp>
            <p:sp>
              <p:nvSpPr>
                <p:cNvPr id="119" name="Google Shape;119;p2"/>
                <p:cNvSpPr/>
                <p:nvPr/>
              </p:nvSpPr>
              <p:spPr>
                <a:xfrm>
                  <a:off x="2170" y="1771"/>
                  <a:ext cx="1500" cy="1500"/>
                </a:xfrm>
                <a:prstGeom prst="ellipse">
                  <a:avLst/>
                </a:prstGeom>
                <a:solidFill>
                  <a:srgbClr val="CCECFF"/>
                </a:solidFill>
                <a:ln cap="flat" cmpd="sng" w="9525">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33"/>
                    </a:solidFill>
                    <a:latin typeface="Calibri"/>
                    <a:ea typeface="Calibri"/>
                    <a:cs typeface="Calibri"/>
                    <a:sym typeface="Calibri"/>
                  </a:endParaRPr>
                </a:p>
              </p:txBody>
            </p:sp>
            <p:sp>
              <p:nvSpPr>
                <p:cNvPr id="120" name="Google Shape;120;p2"/>
                <p:cNvSpPr/>
                <p:nvPr/>
              </p:nvSpPr>
              <p:spPr>
                <a:xfrm>
                  <a:off x="2300" y="1906"/>
                  <a:ext cx="600" cy="12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33"/>
                    </a:solidFill>
                    <a:latin typeface="Calibri"/>
                    <a:ea typeface="Calibri"/>
                    <a:cs typeface="Calibri"/>
                    <a:sym typeface="Calibri"/>
                  </a:endParaRPr>
                </a:p>
              </p:txBody>
            </p:sp>
            <p:sp>
              <p:nvSpPr>
                <p:cNvPr id="121" name="Google Shape;121;p2"/>
                <p:cNvSpPr/>
                <p:nvPr/>
              </p:nvSpPr>
              <p:spPr>
                <a:xfrm>
                  <a:off x="2300" y="1906"/>
                  <a:ext cx="600" cy="12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33"/>
                    </a:solidFill>
                    <a:latin typeface="Calibri"/>
                    <a:ea typeface="Calibri"/>
                    <a:cs typeface="Calibri"/>
                    <a:sym typeface="Calibri"/>
                  </a:endParaRPr>
                </a:p>
              </p:txBody>
            </p:sp>
            <p:sp>
              <p:nvSpPr>
                <p:cNvPr id="122" name="Google Shape;122;p2"/>
                <p:cNvSpPr/>
                <p:nvPr/>
              </p:nvSpPr>
              <p:spPr>
                <a:xfrm>
                  <a:off x="2338" y="1907"/>
                  <a:ext cx="1200" cy="12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33"/>
                    </a:solidFill>
                    <a:latin typeface="Calibri"/>
                    <a:ea typeface="Calibri"/>
                    <a:cs typeface="Calibri"/>
                    <a:sym typeface="Calibri"/>
                  </a:endParaRPr>
                </a:p>
              </p:txBody>
            </p:sp>
            <p:sp>
              <p:nvSpPr>
                <p:cNvPr id="123" name="Google Shape;123;p2"/>
                <p:cNvSpPr/>
                <p:nvPr/>
              </p:nvSpPr>
              <p:spPr>
                <a:xfrm>
                  <a:off x="2336" y="1853"/>
                  <a:ext cx="1200" cy="120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990033"/>
                      </a:solidFill>
                      <a:latin typeface="Calibri"/>
                      <a:ea typeface="Calibri"/>
                      <a:cs typeface="Calibri"/>
                      <a:sym typeface="Calibri"/>
                    </a:rPr>
                    <a:t>II</a:t>
                  </a:r>
                  <a:endParaRPr b="0" i="0" sz="1400" u="none" cap="none" strike="noStrike">
                    <a:solidFill>
                      <a:srgbClr val="000000"/>
                    </a:solidFill>
                    <a:latin typeface="Arial"/>
                    <a:ea typeface="Arial"/>
                    <a:cs typeface="Arial"/>
                    <a:sym typeface="Arial"/>
                  </a:endParaRPr>
                </a:p>
              </p:txBody>
            </p:sp>
          </p:grpSp>
        </p:grpSp>
        <p:sp>
          <p:nvSpPr>
            <p:cNvPr id="124" name="Google Shape;124;p2"/>
            <p:cNvSpPr/>
            <p:nvPr/>
          </p:nvSpPr>
          <p:spPr>
            <a:xfrm>
              <a:off x="3783495" y="4739013"/>
              <a:ext cx="6404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1.2. Lãnh đạo đấu tranh giành chính quyền (1930 –1945)</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2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22"/>
          <p:cNvGrpSpPr/>
          <p:nvPr/>
        </p:nvGrpSpPr>
        <p:grpSpPr>
          <a:xfrm>
            <a:off x="203200" y="838200"/>
            <a:ext cx="11582400" cy="5867400"/>
            <a:chOff x="96" y="528"/>
            <a:chExt cx="5472" cy="3696"/>
          </a:xfrm>
        </p:grpSpPr>
        <p:grpSp>
          <p:nvGrpSpPr>
            <p:cNvPr id="400" name="Google Shape;400;p22"/>
            <p:cNvGrpSpPr/>
            <p:nvPr/>
          </p:nvGrpSpPr>
          <p:grpSpPr>
            <a:xfrm>
              <a:off x="96" y="2928"/>
              <a:ext cx="2112" cy="1296"/>
              <a:chOff x="240" y="2448"/>
              <a:chExt cx="2688" cy="1536"/>
            </a:xfrm>
          </p:grpSpPr>
          <p:sp>
            <p:nvSpPr>
              <p:cNvPr id="401" name="Google Shape;401;p22"/>
              <p:cNvSpPr/>
              <p:nvPr/>
            </p:nvSpPr>
            <p:spPr>
              <a:xfrm>
                <a:off x="240" y="2448"/>
                <a:ext cx="2688" cy="1536"/>
              </a:xfrm>
              <a:prstGeom prst="rect">
                <a:avLst/>
              </a:prstGeom>
              <a:solidFill>
                <a:schemeClr val="folHlink"/>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angnhaRong" id="402" name="Google Shape;402;p22"/>
              <p:cNvPicPr preferRelativeResize="0"/>
              <p:nvPr/>
            </p:nvPicPr>
            <p:blipFill rotWithShape="1">
              <a:blip r:embed="rId3">
                <a:alphaModFix/>
              </a:blip>
              <a:srcRect b="4563" l="0" r="1255" t="2632"/>
              <a:stretch/>
            </p:blipFill>
            <p:spPr>
              <a:xfrm>
                <a:off x="356" y="2547"/>
                <a:ext cx="2466" cy="1327"/>
              </a:xfrm>
              <a:prstGeom prst="rect">
                <a:avLst/>
              </a:prstGeom>
              <a:noFill/>
              <a:ln cap="flat" cmpd="sng" w="57150">
                <a:solidFill>
                  <a:srgbClr val="CC0000"/>
                </a:solidFill>
                <a:prstDash val="solid"/>
                <a:miter lim="800000"/>
                <a:headEnd len="sm" w="sm" type="none"/>
                <a:tailEnd len="sm" w="sm" type="none"/>
              </a:ln>
            </p:spPr>
          </p:pic>
        </p:grpSp>
        <p:sp>
          <p:nvSpPr>
            <p:cNvPr descr="Latutso" id="403" name="Google Shape;403;p22"/>
            <p:cNvSpPr/>
            <p:nvPr/>
          </p:nvSpPr>
          <p:spPr>
            <a:xfrm>
              <a:off x="720" y="1344"/>
              <a:ext cx="2928" cy="1392"/>
            </a:xfrm>
            <a:prstGeom prst="wedgeEllipseCallout">
              <a:avLst>
                <a:gd fmla="val -45287" name="adj1"/>
                <a:gd fmla="val 97343" name="adj2"/>
              </a:avLst>
            </a:prstGeom>
            <a:blipFill rotWithShape="1">
              <a:blip r:embed="rId4">
                <a:alphaModFix/>
              </a:blip>
              <a:stretch>
                <a:fillRect b="0" l="0" r="0" t="0"/>
              </a:stretch>
            </a:blipFill>
            <a:ln>
              <a:noFill/>
            </a:ln>
            <a:effectLst>
              <a:outerShdw rotWithShape="0" algn="ctr" dir="18900000" dist="107763">
                <a:srgbClr val="80808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BAC HO 2" id="404" name="Google Shape;404;p22"/>
            <p:cNvPicPr preferRelativeResize="0"/>
            <p:nvPr/>
          </p:nvPicPr>
          <p:blipFill rotWithShape="1">
            <a:blip r:embed="rId5">
              <a:alphaModFix/>
            </a:blip>
            <a:srcRect b="13306" l="1712" r="1897" t="9377"/>
            <a:stretch/>
          </p:blipFill>
          <p:spPr>
            <a:xfrm>
              <a:off x="3264" y="528"/>
              <a:ext cx="2304" cy="1440"/>
            </a:xfrm>
            <a:prstGeom prst="rect">
              <a:avLst/>
            </a:prstGeom>
            <a:noFill/>
            <a:ln cap="flat" cmpd="sng" w="57150">
              <a:solidFill>
                <a:srgbClr val="FF99FF"/>
              </a:solidFill>
              <a:prstDash val="solid"/>
              <a:miter lim="800000"/>
              <a:headEnd len="sm" w="sm" type="none"/>
              <a:tailEnd len="sm" w="sm" type="none"/>
            </a:ln>
          </p:spPr>
        </p:pic>
      </p:grpSp>
      <p:sp>
        <p:nvSpPr>
          <p:cNvPr id="405" name="Google Shape;405;p22"/>
          <p:cNvSpPr/>
          <p:nvPr/>
        </p:nvSpPr>
        <p:spPr>
          <a:xfrm>
            <a:off x="2743200" y="2895600"/>
            <a:ext cx="9448800" cy="3733800"/>
          </a:xfrm>
          <a:custGeom>
            <a:rect b="b" l="l" r="r" t="t"/>
            <a:pathLst>
              <a:path extrusionOk="0" h="21600" w="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extrusionOk="0" fill="none" h="21600" w="21600">
                <a:moveTo>
                  <a:pt x="1074" y="12702"/>
                </a:moveTo>
                <a:cubicBezTo>
                  <a:pt x="1407" y="12969"/>
                  <a:pt x="1786" y="13110"/>
                  <a:pt x="2172" y="13110"/>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Ngày 5/6/1911 tại bến cảng Nhà Rồng, người thanh niên yêu nước Nguyễn Tất Thành đã lên chiếc t</a:t>
            </a:r>
            <a:r>
              <a:rPr b="1" i="0" lang="en-US" sz="1800" u="none" cap="none" strike="noStrike">
                <a:solidFill>
                  <a:schemeClr val="dk1"/>
                </a:solidFill>
                <a:latin typeface="Calibri"/>
                <a:ea typeface="Calibri"/>
                <a:cs typeface="Calibri"/>
                <a:sym typeface="Calibri"/>
              </a:rPr>
              <a:t>à</a:t>
            </a:r>
            <a:r>
              <a:rPr b="1" i="0" lang="en-US" sz="2400" u="none" cap="none" strike="noStrike">
                <a:solidFill>
                  <a:schemeClr val="dk1"/>
                </a:solidFill>
                <a:latin typeface="Times New Roman"/>
                <a:ea typeface="Times New Roman"/>
                <a:cs typeface="Times New Roman"/>
                <a:sym typeface="Times New Roman"/>
              </a:rPr>
              <a:t>u buôn của Pháp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(Latutsơ Tơrêvin)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3300"/>
                </a:solidFill>
                <a:latin typeface="Times New Roman"/>
                <a:ea typeface="Times New Roman"/>
                <a:cs typeface="Times New Roman"/>
                <a:sym typeface="Times New Roman"/>
              </a:rPr>
              <a:t>Sang Phương Tây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tìm đường cứu nước</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2169458" y="116541"/>
            <a:ext cx="8836795"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3399"/>
                </a:solidFill>
                <a:latin typeface="Times New Roman"/>
                <a:ea typeface="Times New Roman"/>
                <a:cs typeface="Times New Roman"/>
                <a:sym typeface="Times New Roman"/>
              </a:rPr>
              <a:t>1.1.2. Nguyễn Ái Quốc chuẩn bị các điều kiện để thành lập Đảng</a:t>
            </a:r>
            <a:endParaRPr b="1" i="0" sz="2400" u="none" cap="none" strike="noStrike">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2000"/>
                                        <p:tgtEl>
                                          <p:spTgt spid="4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3"/>
          <p:cNvSpPr txBox="1"/>
          <p:nvPr>
            <p:ph idx="4294967295" type="body"/>
          </p:nvPr>
        </p:nvSpPr>
        <p:spPr>
          <a:xfrm>
            <a:off x="0" y="762000"/>
            <a:ext cx="11684000" cy="914400"/>
          </a:xfrm>
          <a:prstGeom prst="rect">
            <a:avLst/>
          </a:prstGeom>
          <a:noFill/>
          <a:ln>
            <a:noFill/>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rgbClr val="006600"/>
              </a:buClr>
              <a:buSzPts val="3600"/>
              <a:buFont typeface="Noto Sans Symbols"/>
              <a:buNone/>
            </a:pPr>
            <a:r>
              <a:rPr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a:t>
            </a:r>
            <a:r>
              <a:rPr b="0" lang="en-US" sz="2400">
                <a:solidFill>
                  <a:srgbClr val="006600"/>
                </a:solidFill>
                <a:latin typeface="Times New Roman"/>
                <a:ea typeface="Times New Roman"/>
                <a:cs typeface="Times New Roman"/>
                <a:sym typeface="Times New Roman"/>
              </a:rPr>
              <a:t> Trước năm 1925</a:t>
            </a:r>
            <a:endParaRPr/>
          </a:p>
        </p:txBody>
      </p:sp>
      <p:sp>
        <p:nvSpPr>
          <p:cNvPr id="412" name="Google Shape;412;p23"/>
          <p:cNvSpPr txBox="1"/>
          <p:nvPr/>
        </p:nvSpPr>
        <p:spPr>
          <a:xfrm>
            <a:off x="1422400" y="5257800"/>
            <a:ext cx="10058400" cy="522288"/>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600"/>
              <a:buFont typeface="Noto Sans Symbols"/>
              <a:buNone/>
            </a:pPr>
            <a:r>
              <a:t/>
            </a:r>
            <a:endParaRPr b="1" i="0" sz="1600" u="none" cap="none" strike="noStrike">
              <a:solidFill>
                <a:srgbClr val="0000FF"/>
              </a:solidFill>
              <a:latin typeface="Arial"/>
              <a:ea typeface="Arial"/>
              <a:cs typeface="Arial"/>
              <a:sym typeface="Arial"/>
            </a:endParaRPr>
          </a:p>
        </p:txBody>
      </p:sp>
      <p:pic>
        <p:nvPicPr>
          <p:cNvPr descr="dau tranh CN buoi dau" id="413" name="Google Shape;413;p23"/>
          <p:cNvPicPr preferRelativeResize="0"/>
          <p:nvPr/>
        </p:nvPicPr>
        <p:blipFill rotWithShape="1">
          <a:blip r:embed="rId3">
            <a:alphaModFix/>
          </a:blip>
          <a:srcRect b="3071" l="1723" r="1722" t="2107"/>
          <a:stretch/>
        </p:blipFill>
        <p:spPr>
          <a:xfrm>
            <a:off x="6908801" y="1981200"/>
            <a:ext cx="5056800" cy="30480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lan cong" id="414" name="Google Shape;414;p23"/>
          <p:cNvPicPr preferRelativeResize="0"/>
          <p:nvPr/>
        </p:nvPicPr>
        <p:blipFill rotWithShape="1">
          <a:blip r:embed="rId4">
            <a:alphaModFix/>
          </a:blip>
          <a:srcRect b="3305" l="1492" r="1491" t="1824"/>
          <a:stretch/>
        </p:blipFill>
        <p:spPr>
          <a:xfrm>
            <a:off x="406400" y="1981200"/>
            <a:ext cx="5151685" cy="30480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15" name="Google Shape;415;p23"/>
          <p:cNvSpPr txBox="1"/>
          <p:nvPr/>
        </p:nvSpPr>
        <p:spPr>
          <a:xfrm>
            <a:off x="1016000" y="5334000"/>
            <a:ext cx="1016000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31354"/>
                </a:solidFill>
                <a:latin typeface="Times New Roman"/>
                <a:ea typeface="Times New Roman"/>
                <a:cs typeface="Times New Roman"/>
                <a:sym typeface="Times New Roman"/>
              </a:rPr>
              <a:t>Các hình thức đấu tranh của công nhân trong giai đoạn tự phát</a:t>
            </a:r>
            <a:endParaRPr b="0" i="0" sz="1400" u="none" cap="none" strike="noStrike">
              <a:solidFill>
                <a:srgbClr val="000000"/>
              </a:solidFill>
              <a:latin typeface="Arial"/>
              <a:ea typeface="Arial"/>
              <a:cs typeface="Arial"/>
              <a:sym typeface="Arial"/>
            </a:endParaRPr>
          </a:p>
        </p:txBody>
      </p:sp>
      <p:sp>
        <p:nvSpPr>
          <p:cNvPr id="416" name="Google Shape;416;p23"/>
          <p:cNvSpPr/>
          <p:nvPr/>
        </p:nvSpPr>
        <p:spPr>
          <a:xfrm>
            <a:off x="5486400" y="1828800"/>
            <a:ext cx="1727200" cy="3352800"/>
          </a:xfrm>
          <a:prstGeom prst="ellipse">
            <a:avLst/>
          </a:prstGeom>
          <a:solidFill>
            <a:srgbClr val="FFCC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23"/>
          <p:cNvSpPr txBox="1"/>
          <p:nvPr/>
        </p:nvSpPr>
        <p:spPr>
          <a:xfrm>
            <a:off x="5689600" y="2057401"/>
            <a:ext cx="1219200"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Bãi công đòi tăng lương giảm giờ làm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4"/>
          <p:cNvSpPr txBox="1"/>
          <p:nvPr/>
        </p:nvSpPr>
        <p:spPr>
          <a:xfrm>
            <a:off x="5588000" y="5943600"/>
            <a:ext cx="66040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400"/>
              <a:buFont typeface="Noto Sans Symbols"/>
              <a:buNone/>
            </a:pPr>
            <a:r>
              <a:rPr b="1" i="0" lang="en-US" sz="1400" u="none" cap="none" strike="noStrike">
                <a:solidFill>
                  <a:srgbClr val="0000FF"/>
                </a:solidFill>
                <a:latin typeface="Times New Roman"/>
                <a:ea typeface="Times New Roman"/>
                <a:cs typeface="Times New Roman"/>
                <a:sym typeface="Times New Roman"/>
              </a:rPr>
              <a:t>TÔN ĐỨC THẮNG</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280"/>
              </a:spcBef>
              <a:spcAft>
                <a:spcPts val="0"/>
              </a:spcAft>
              <a:buClr>
                <a:schemeClr val="hlink"/>
              </a:buClr>
              <a:buSzPts val="1400"/>
              <a:buFont typeface="Noto Sans Symbols"/>
              <a:buNone/>
            </a:pPr>
            <a:r>
              <a:rPr b="1" i="0" lang="en-US" sz="1400" u="none" cap="none" strike="noStrike">
                <a:solidFill>
                  <a:srgbClr val="0000FF"/>
                </a:solidFill>
                <a:latin typeface="Times New Roman"/>
                <a:ea typeface="Times New Roman"/>
                <a:cs typeface="Times New Roman"/>
                <a:sym typeface="Times New Roman"/>
              </a:rPr>
              <a:t>NGƯỜI SÁNG LẬP RA CÔNG HỘI ĐỎ SÀI GÒN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280"/>
              </a:spcBef>
              <a:spcAft>
                <a:spcPts val="0"/>
              </a:spcAft>
              <a:buClr>
                <a:schemeClr val="hlink"/>
              </a:buClr>
              <a:buSzPts val="1400"/>
              <a:buFont typeface="Noto Sans Symbols"/>
              <a:buNone/>
            </a:pPr>
            <a:r>
              <a:rPr b="1" i="0" lang="en-US" sz="1400" u="none" cap="none" strike="noStrike">
                <a:solidFill>
                  <a:srgbClr val="0000FF"/>
                </a:solidFill>
                <a:latin typeface="Times New Roman"/>
                <a:ea typeface="Times New Roman"/>
                <a:cs typeface="Times New Roman"/>
                <a:sym typeface="Times New Roman"/>
              </a:rPr>
              <a:t>TỔ CHỨC CuỘC BÃI CÔNG CỦA CÔNG NHÂN BA SON</a:t>
            </a:r>
            <a:endParaRPr b="0" i="0" sz="1400" u="none" cap="none" strike="noStrike">
              <a:solidFill>
                <a:srgbClr val="000000"/>
              </a:solidFill>
              <a:latin typeface="Arial"/>
              <a:ea typeface="Arial"/>
              <a:cs typeface="Arial"/>
              <a:sym typeface="Arial"/>
            </a:endParaRPr>
          </a:p>
        </p:txBody>
      </p:sp>
      <p:pic>
        <p:nvPicPr>
          <p:cNvPr descr="TDT_CTQH91955-111960" id="423" name="Google Shape;423;p24"/>
          <p:cNvPicPr preferRelativeResize="0"/>
          <p:nvPr/>
        </p:nvPicPr>
        <p:blipFill rotWithShape="1">
          <a:blip r:embed="rId3">
            <a:alphaModFix/>
          </a:blip>
          <a:srcRect b="0" l="0" r="0" t="0"/>
          <a:stretch/>
        </p:blipFill>
        <p:spPr>
          <a:xfrm>
            <a:off x="7315194" y="2447133"/>
            <a:ext cx="3149600" cy="3306763"/>
          </a:xfrm>
          <a:prstGeom prst="rect">
            <a:avLst/>
          </a:prstGeom>
          <a:noFill/>
          <a:ln cap="flat" cmpd="sng" w="57150">
            <a:solidFill>
              <a:srgbClr val="C00000"/>
            </a:solidFill>
            <a:prstDash val="solid"/>
            <a:miter lim="800000"/>
            <a:headEnd len="sm" w="sm" type="none"/>
            <a:tailEnd len="sm" w="sm" type="none"/>
          </a:ln>
        </p:spPr>
      </p:pic>
      <p:pic>
        <p:nvPicPr>
          <p:cNvPr descr="DSC00932" id="424" name="Google Shape;424;p24"/>
          <p:cNvPicPr preferRelativeResize="0"/>
          <p:nvPr/>
        </p:nvPicPr>
        <p:blipFill rotWithShape="1">
          <a:blip r:embed="rId4">
            <a:alphaModFix/>
          </a:blip>
          <a:srcRect b="13440" l="24755" r="29877" t="7594"/>
          <a:stretch/>
        </p:blipFill>
        <p:spPr>
          <a:xfrm>
            <a:off x="1828800" y="2438401"/>
            <a:ext cx="3397251" cy="3324225"/>
          </a:xfrm>
          <a:prstGeom prst="rect">
            <a:avLst/>
          </a:prstGeom>
          <a:noFill/>
          <a:ln cap="flat" cmpd="sng" w="57150">
            <a:solidFill>
              <a:srgbClr val="C00000"/>
            </a:solidFill>
            <a:prstDash val="solid"/>
            <a:miter lim="800000"/>
            <a:headEnd len="sm" w="sm" type="none"/>
            <a:tailEnd len="sm" w="sm" type="none"/>
          </a:ln>
        </p:spPr>
      </p:pic>
      <p:sp>
        <p:nvSpPr>
          <p:cNvPr id="425" name="Google Shape;425;p24"/>
          <p:cNvSpPr/>
          <p:nvPr/>
        </p:nvSpPr>
        <p:spPr>
          <a:xfrm>
            <a:off x="1625600" y="5943600"/>
            <a:ext cx="3600451" cy="630238"/>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90000"/>
              </a:lnSpc>
              <a:spcBef>
                <a:spcPts val="0"/>
              </a:spcBef>
              <a:spcAft>
                <a:spcPts val="0"/>
              </a:spcAft>
              <a:buClr>
                <a:schemeClr val="hlink"/>
              </a:buClr>
              <a:buSzPts val="1400"/>
              <a:buFont typeface="Noto Sans Symbols"/>
              <a:buNone/>
            </a:pPr>
            <a:r>
              <a:rPr b="1" i="0" lang="en-US" sz="1400" u="none" cap="none" strike="noStrike">
                <a:solidFill>
                  <a:srgbClr val="0000FF"/>
                </a:solidFill>
                <a:latin typeface="Times New Roman"/>
                <a:ea typeface="Times New Roman"/>
                <a:cs typeface="Times New Roman"/>
                <a:sym typeface="Times New Roman"/>
              </a:rPr>
              <a:t>ĐỒNG CHÍ TÔN ĐỨC THẮNG</a:t>
            </a:r>
            <a:endParaRPr b="0" i="0" sz="1400" u="none" cap="none" strike="noStrike">
              <a:solidFill>
                <a:srgbClr val="000000"/>
              </a:solidFill>
              <a:latin typeface="Arial"/>
              <a:ea typeface="Arial"/>
              <a:cs typeface="Arial"/>
              <a:sym typeface="Arial"/>
            </a:endParaRPr>
          </a:p>
          <a:p>
            <a:pPr indent="-381000" lvl="0" marL="381000" marR="0" rtl="0" algn="ctr">
              <a:lnSpc>
                <a:spcPct val="90000"/>
              </a:lnSpc>
              <a:spcBef>
                <a:spcPts val="280"/>
              </a:spcBef>
              <a:spcAft>
                <a:spcPts val="0"/>
              </a:spcAft>
              <a:buClr>
                <a:schemeClr val="hlink"/>
              </a:buClr>
              <a:buSzPts val="1400"/>
              <a:buFont typeface="Noto Sans Symbols"/>
              <a:buNone/>
            </a:pPr>
            <a:r>
              <a:rPr b="1" i="0" lang="en-US" sz="1400" u="none" cap="none" strike="noStrike">
                <a:solidFill>
                  <a:srgbClr val="0000FF"/>
                </a:solidFill>
                <a:latin typeface="Times New Roman"/>
                <a:ea typeface="Times New Roman"/>
                <a:cs typeface="Times New Roman"/>
                <a:sym typeface="Times New Roman"/>
              </a:rPr>
              <a:t>(ẢNH CHỤP LÚC Ở PHÁP)</a:t>
            </a:r>
            <a:endParaRPr b="0" i="0" sz="1400" u="none" cap="none" strike="noStrike">
              <a:solidFill>
                <a:srgbClr val="000000"/>
              </a:solidFill>
              <a:latin typeface="Arial"/>
              <a:ea typeface="Arial"/>
              <a:cs typeface="Arial"/>
              <a:sym typeface="Arial"/>
            </a:endParaRPr>
          </a:p>
        </p:txBody>
      </p:sp>
      <p:sp>
        <p:nvSpPr>
          <p:cNvPr id="426" name="Google Shape;426;p24"/>
          <p:cNvSpPr/>
          <p:nvPr/>
        </p:nvSpPr>
        <p:spPr>
          <a:xfrm>
            <a:off x="508000" y="685800"/>
            <a:ext cx="112776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5"/>
          <p:cNvSpPr/>
          <p:nvPr/>
        </p:nvSpPr>
        <p:spPr>
          <a:xfrm>
            <a:off x="2925233" y="2464581"/>
            <a:ext cx="6604000" cy="3650273"/>
          </a:xfrm>
          <a:prstGeom prst="rect">
            <a:avLst/>
          </a:prstGeom>
          <a:solidFill>
            <a:srgbClr val="FFFFCC"/>
          </a:soli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25"/>
          <p:cNvSpPr/>
          <p:nvPr/>
        </p:nvSpPr>
        <p:spPr>
          <a:xfrm>
            <a:off x="3759201" y="5867400"/>
            <a:ext cx="5568951" cy="381000"/>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100000"/>
              </a:lnSpc>
              <a:spcBef>
                <a:spcPts val="0"/>
              </a:spcBef>
              <a:spcAft>
                <a:spcPts val="0"/>
              </a:spcAft>
              <a:buClr>
                <a:schemeClr val="hlink"/>
              </a:buClr>
              <a:buSzPts val="1400"/>
              <a:buFont typeface="Noto Sans Symbols"/>
              <a:buNone/>
            </a:pPr>
            <a:r>
              <a:rPr b="1" i="1" lang="en-US" sz="1400" u="none" cap="none" strike="noStrike">
                <a:solidFill>
                  <a:srgbClr val="002060"/>
                </a:solidFill>
                <a:latin typeface="Arial"/>
                <a:ea typeface="Arial"/>
                <a:cs typeface="Arial"/>
                <a:sym typeface="Arial"/>
              </a:rPr>
              <a:t>Mét sè cuéc ®Êu tranh tiªu biÓu</a:t>
            </a:r>
            <a:endParaRPr b="1" i="0" sz="1400" u="none" cap="none" strike="noStrike">
              <a:solidFill>
                <a:srgbClr val="002060"/>
              </a:solidFill>
              <a:latin typeface="Arial"/>
              <a:ea typeface="Arial"/>
              <a:cs typeface="Arial"/>
              <a:sym typeface="Arial"/>
            </a:endParaRPr>
          </a:p>
        </p:txBody>
      </p:sp>
      <p:pic>
        <p:nvPicPr>
          <p:cNvPr descr="DSC00790" id="433" name="Google Shape;433;p25"/>
          <p:cNvPicPr preferRelativeResize="0"/>
          <p:nvPr/>
        </p:nvPicPr>
        <p:blipFill rotWithShape="1">
          <a:blip r:embed="rId3">
            <a:alphaModFix/>
          </a:blip>
          <a:srcRect b="0" l="0" r="0" t="0"/>
          <a:stretch/>
        </p:blipFill>
        <p:spPr>
          <a:xfrm>
            <a:off x="3454400" y="2438400"/>
            <a:ext cx="5689600" cy="3200400"/>
          </a:xfrm>
          <a:prstGeom prst="rect">
            <a:avLst/>
          </a:prstGeom>
          <a:noFill/>
          <a:ln>
            <a:noFill/>
          </a:ln>
        </p:spPr>
      </p:pic>
      <p:pic>
        <p:nvPicPr>
          <p:cNvPr descr="phu rieng" id="434" name="Google Shape;434;p25"/>
          <p:cNvPicPr preferRelativeResize="0"/>
          <p:nvPr/>
        </p:nvPicPr>
        <p:blipFill rotWithShape="1">
          <a:blip r:embed="rId4">
            <a:alphaModFix/>
          </a:blip>
          <a:srcRect b="0" l="0" r="0" t="0"/>
          <a:stretch/>
        </p:blipFill>
        <p:spPr>
          <a:xfrm>
            <a:off x="3454400" y="2514601"/>
            <a:ext cx="5698067" cy="3497263"/>
          </a:xfrm>
          <a:prstGeom prst="rect">
            <a:avLst/>
          </a:prstGeom>
          <a:noFill/>
          <a:ln>
            <a:noFill/>
          </a:ln>
        </p:spPr>
      </p:pic>
      <p:pic>
        <p:nvPicPr>
          <p:cNvPr descr="nha may soi ND" id="435" name="Google Shape;435;p25"/>
          <p:cNvPicPr preferRelativeResize="0"/>
          <p:nvPr/>
        </p:nvPicPr>
        <p:blipFill rotWithShape="1">
          <a:blip r:embed="rId5">
            <a:alphaModFix/>
          </a:blip>
          <a:srcRect b="0" l="0" r="0" t="0"/>
          <a:stretch/>
        </p:blipFill>
        <p:spPr>
          <a:xfrm>
            <a:off x="3352800" y="2514601"/>
            <a:ext cx="5698067" cy="3497263"/>
          </a:xfrm>
          <a:prstGeom prst="rect">
            <a:avLst/>
          </a:prstGeom>
          <a:noFill/>
          <a:ln>
            <a:noFill/>
          </a:ln>
        </p:spPr>
      </p:pic>
      <p:pic>
        <p:nvPicPr>
          <p:cNvPr descr="600 tho in dcong" id="436" name="Google Shape;436;p25"/>
          <p:cNvPicPr preferRelativeResize="0"/>
          <p:nvPr/>
        </p:nvPicPr>
        <p:blipFill rotWithShape="1">
          <a:blip r:embed="rId6">
            <a:alphaModFix/>
          </a:blip>
          <a:srcRect b="0" l="0" r="0" t="0"/>
          <a:stretch/>
        </p:blipFill>
        <p:spPr>
          <a:xfrm>
            <a:off x="3352800" y="2590801"/>
            <a:ext cx="5698067" cy="3497263"/>
          </a:xfrm>
          <a:prstGeom prst="rect">
            <a:avLst/>
          </a:prstGeom>
          <a:noFill/>
          <a:ln>
            <a:noFill/>
          </a:ln>
        </p:spPr>
      </p:pic>
      <p:pic>
        <p:nvPicPr>
          <p:cNvPr descr="hai phong dinh cong" id="437" name="Google Shape;437;p25"/>
          <p:cNvPicPr preferRelativeResize="0"/>
          <p:nvPr/>
        </p:nvPicPr>
        <p:blipFill rotWithShape="1">
          <a:blip r:embed="rId7">
            <a:alphaModFix/>
          </a:blip>
          <a:srcRect b="0" l="0" r="0" t="0"/>
          <a:stretch/>
        </p:blipFill>
        <p:spPr>
          <a:xfrm>
            <a:off x="3352800" y="2590801"/>
            <a:ext cx="5698067" cy="3497263"/>
          </a:xfrm>
          <a:prstGeom prst="rect">
            <a:avLst/>
          </a:prstGeom>
          <a:noFill/>
          <a:ln>
            <a:noFill/>
          </a:ln>
        </p:spPr>
      </p:pic>
      <p:pic>
        <p:nvPicPr>
          <p:cNvPr descr="cho lon dinh cong" id="438" name="Google Shape;438;p25"/>
          <p:cNvPicPr preferRelativeResize="0"/>
          <p:nvPr/>
        </p:nvPicPr>
        <p:blipFill rotWithShape="1">
          <a:blip r:embed="rId8">
            <a:alphaModFix/>
          </a:blip>
          <a:srcRect b="0" l="0" r="0" t="0"/>
          <a:stretch/>
        </p:blipFill>
        <p:spPr>
          <a:xfrm>
            <a:off x="3454400" y="2590801"/>
            <a:ext cx="5698067" cy="3497263"/>
          </a:xfrm>
          <a:prstGeom prst="rect">
            <a:avLst/>
          </a:prstGeom>
          <a:noFill/>
          <a:ln>
            <a:noFill/>
          </a:ln>
        </p:spPr>
      </p:pic>
      <p:sp>
        <p:nvSpPr>
          <p:cNvPr id="439" name="Google Shape;439;p25"/>
          <p:cNvSpPr/>
          <p:nvPr/>
        </p:nvSpPr>
        <p:spPr>
          <a:xfrm>
            <a:off x="304800" y="914400"/>
            <a:ext cx="118872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p26"/>
          <p:cNvGrpSpPr/>
          <p:nvPr/>
        </p:nvGrpSpPr>
        <p:grpSpPr>
          <a:xfrm>
            <a:off x="5230922" y="2464157"/>
            <a:ext cx="3925925" cy="2262672"/>
            <a:chOff x="2328" y="1885"/>
            <a:chExt cx="1855" cy="1425"/>
          </a:xfrm>
        </p:grpSpPr>
        <p:sp>
          <p:nvSpPr>
            <p:cNvPr id="445" name="Google Shape;445;p26"/>
            <p:cNvSpPr/>
            <p:nvPr/>
          </p:nvSpPr>
          <p:spPr>
            <a:xfrm rot="-2620067">
              <a:off x="3265" y="2181"/>
              <a:ext cx="961" cy="259"/>
            </a:xfrm>
            <a:prstGeom prst="rect">
              <a:avLst/>
            </a:prstGeom>
          </p:spPr>
          <p:txBody>
            <a:bodyPr>
              <a:prstTxWarp prst="textPlain"/>
            </a:bodyPr>
            <a:lstStyle/>
            <a:p>
              <a:pPr lvl="0" algn="ctr"/>
              <a:r>
                <a:rPr b="0" i="0">
                  <a:ln cap="flat" cmpd="sng" w="38100">
                    <a:solidFill>
                      <a:srgbClr val="663300"/>
                    </a:solidFill>
                    <a:prstDash val="solid"/>
                    <a:round/>
                    <a:headEnd len="sm" w="sm" type="none"/>
                    <a:tailEnd len="sm" w="sm" type="none"/>
                  </a:ln>
                  <a:solidFill>
                    <a:srgbClr val="000000"/>
                  </a:solidFill>
                  <a:latin typeface="Times New Roman"/>
                </a:rPr>
                <a:t>C«ng nh©n VN</a:t>
              </a:r>
            </a:p>
          </p:txBody>
        </p:sp>
        <p:sp>
          <p:nvSpPr>
            <p:cNvPr id="446" name="Google Shape;446;p26"/>
            <p:cNvSpPr/>
            <p:nvPr/>
          </p:nvSpPr>
          <p:spPr>
            <a:xfrm rot="-504070">
              <a:off x="2352" y="2862"/>
              <a:ext cx="799" cy="392"/>
            </a:xfrm>
            <a:prstGeom prst="rect">
              <a:avLst/>
            </a:prstGeom>
          </p:spPr>
          <p:txBody>
            <a:bodyPr>
              <a:prstTxWarp prst="textPlain"/>
            </a:bodyPr>
            <a:lstStyle/>
            <a:p>
              <a:pPr lvl="0" algn="ctr"/>
              <a:r>
                <a:rPr b="0" i="0">
                  <a:ln cap="flat" cmpd="sng" w="38100">
                    <a:solidFill>
                      <a:srgbClr val="663300"/>
                    </a:solidFill>
                    <a:prstDash val="solid"/>
                    <a:round/>
                    <a:headEnd len="sm" w="sm" type="none"/>
                    <a:tailEnd len="sm" w="sm" type="none"/>
                  </a:ln>
                  <a:solidFill>
                    <a:srgbClr val="000000"/>
                  </a:solidFill>
                  <a:latin typeface="Times New Roman"/>
                </a:rPr>
                <a:t>Phong trµo</a:t>
              </a:r>
            </a:p>
          </p:txBody>
        </p:sp>
      </p:grpSp>
      <p:grpSp>
        <p:nvGrpSpPr>
          <p:cNvPr id="447" name="Google Shape;447;p26"/>
          <p:cNvGrpSpPr/>
          <p:nvPr/>
        </p:nvGrpSpPr>
        <p:grpSpPr>
          <a:xfrm>
            <a:off x="2336800" y="1485900"/>
            <a:ext cx="6959600" cy="3403600"/>
            <a:chOff x="912" y="1296"/>
            <a:chExt cx="3288" cy="2144"/>
          </a:xfrm>
        </p:grpSpPr>
        <p:sp>
          <p:nvSpPr>
            <p:cNvPr id="448" name="Google Shape;448;p26"/>
            <p:cNvSpPr txBox="1"/>
            <p:nvPr/>
          </p:nvSpPr>
          <p:spPr>
            <a:xfrm>
              <a:off x="1152" y="1296"/>
              <a:ext cx="2714"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Kết hợp kinh tế với chính trị</a:t>
              </a:r>
              <a:endParaRPr b="0" i="0" sz="1400" u="none" cap="none" strike="noStrike">
                <a:solidFill>
                  <a:srgbClr val="000000"/>
                </a:solidFill>
                <a:latin typeface="Arial"/>
                <a:ea typeface="Arial"/>
                <a:cs typeface="Arial"/>
                <a:sym typeface="Arial"/>
              </a:endParaRPr>
            </a:p>
          </p:txBody>
        </p:sp>
        <p:cxnSp>
          <p:nvCxnSpPr>
            <p:cNvPr id="449" name="Google Shape;449;p26"/>
            <p:cNvCxnSpPr/>
            <p:nvPr/>
          </p:nvCxnSpPr>
          <p:spPr>
            <a:xfrm>
              <a:off x="912" y="1575"/>
              <a:ext cx="3247" cy="0"/>
            </a:xfrm>
            <a:prstGeom prst="straightConnector1">
              <a:avLst/>
            </a:prstGeom>
            <a:noFill/>
            <a:ln cap="flat" cmpd="sng" w="28575">
              <a:solidFill>
                <a:srgbClr val="663300"/>
              </a:solidFill>
              <a:prstDash val="solid"/>
              <a:round/>
              <a:headEnd len="sm" w="sm" type="none"/>
              <a:tailEnd len="sm" w="sm" type="none"/>
            </a:ln>
          </p:spPr>
        </p:cxnSp>
        <p:cxnSp>
          <p:nvCxnSpPr>
            <p:cNvPr id="450" name="Google Shape;450;p26"/>
            <p:cNvCxnSpPr/>
            <p:nvPr/>
          </p:nvCxnSpPr>
          <p:spPr>
            <a:xfrm>
              <a:off x="4159" y="1620"/>
              <a:ext cx="1" cy="1820"/>
            </a:xfrm>
            <a:prstGeom prst="straightConnector1">
              <a:avLst/>
            </a:prstGeom>
            <a:noFill/>
            <a:ln cap="flat" cmpd="sng" w="28575">
              <a:solidFill>
                <a:srgbClr val="663300"/>
              </a:solidFill>
              <a:prstDash val="solid"/>
              <a:round/>
              <a:headEnd len="sm" w="sm" type="none"/>
              <a:tailEnd len="sm" w="sm" type="none"/>
            </a:ln>
          </p:spPr>
        </p:cxnSp>
        <p:cxnSp>
          <p:nvCxnSpPr>
            <p:cNvPr id="451" name="Google Shape;451;p26"/>
            <p:cNvCxnSpPr/>
            <p:nvPr/>
          </p:nvCxnSpPr>
          <p:spPr>
            <a:xfrm flipH="1" rot="10800000">
              <a:off x="3170" y="1552"/>
              <a:ext cx="1030" cy="1178"/>
            </a:xfrm>
            <a:prstGeom prst="straightConnector1">
              <a:avLst/>
            </a:prstGeom>
            <a:noFill/>
            <a:ln cap="flat" cmpd="sng" w="57150">
              <a:solidFill>
                <a:srgbClr val="663300"/>
              </a:solidFill>
              <a:prstDash val="solid"/>
              <a:round/>
              <a:headEnd len="sm" w="sm" type="none"/>
              <a:tailEnd len="med" w="med" type="triangle"/>
            </a:ln>
          </p:spPr>
        </p:cxnSp>
      </p:grpSp>
      <p:grpSp>
        <p:nvGrpSpPr>
          <p:cNvPr id="452" name="Google Shape;452;p26"/>
          <p:cNvGrpSpPr/>
          <p:nvPr/>
        </p:nvGrpSpPr>
        <p:grpSpPr>
          <a:xfrm>
            <a:off x="1223433" y="1360487"/>
            <a:ext cx="10464800" cy="4313237"/>
            <a:chOff x="384" y="1008"/>
            <a:chExt cx="4944" cy="2717"/>
          </a:xfrm>
        </p:grpSpPr>
        <p:sp>
          <p:nvSpPr>
            <p:cNvPr id="453" name="Google Shape;453;p26"/>
            <p:cNvSpPr txBox="1"/>
            <p:nvPr/>
          </p:nvSpPr>
          <p:spPr>
            <a:xfrm>
              <a:off x="384" y="1008"/>
              <a:ext cx="920"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Trình độ</a:t>
              </a:r>
              <a:endParaRPr b="0" i="0" sz="1400" u="none" cap="none" strike="noStrike">
                <a:solidFill>
                  <a:srgbClr val="000000"/>
                </a:solidFill>
                <a:latin typeface="Arial"/>
                <a:ea typeface="Arial"/>
                <a:cs typeface="Arial"/>
                <a:sym typeface="Arial"/>
              </a:endParaRPr>
            </a:p>
          </p:txBody>
        </p:sp>
        <p:sp>
          <p:nvSpPr>
            <p:cNvPr id="454" name="Google Shape;454;p26"/>
            <p:cNvSpPr txBox="1"/>
            <p:nvPr/>
          </p:nvSpPr>
          <p:spPr>
            <a:xfrm>
              <a:off x="1028" y="3475"/>
              <a:ext cx="430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1918                    1925             1929     Thời gian</a:t>
              </a:r>
              <a:endParaRPr b="0" i="0" sz="1400" u="none" cap="none" strike="noStrike">
                <a:solidFill>
                  <a:srgbClr val="000000"/>
                </a:solidFill>
                <a:latin typeface="Arial"/>
                <a:ea typeface="Arial"/>
                <a:cs typeface="Arial"/>
                <a:sym typeface="Arial"/>
              </a:endParaRPr>
            </a:p>
          </p:txBody>
        </p:sp>
        <p:cxnSp>
          <p:nvCxnSpPr>
            <p:cNvPr id="455" name="Google Shape;455;p26"/>
            <p:cNvCxnSpPr/>
            <p:nvPr/>
          </p:nvCxnSpPr>
          <p:spPr>
            <a:xfrm>
              <a:off x="921" y="1326"/>
              <a:ext cx="1" cy="2138"/>
            </a:xfrm>
            <a:prstGeom prst="straightConnector1">
              <a:avLst/>
            </a:prstGeom>
            <a:noFill/>
            <a:ln cap="flat" cmpd="sng" w="57150">
              <a:solidFill>
                <a:srgbClr val="663300"/>
              </a:solidFill>
              <a:prstDash val="solid"/>
              <a:round/>
              <a:headEnd len="med" w="med" type="triangle"/>
              <a:tailEnd len="sm" w="sm" type="none"/>
            </a:ln>
          </p:spPr>
        </p:cxnSp>
        <p:cxnSp>
          <p:nvCxnSpPr>
            <p:cNvPr id="456" name="Google Shape;456;p26"/>
            <p:cNvCxnSpPr/>
            <p:nvPr/>
          </p:nvCxnSpPr>
          <p:spPr>
            <a:xfrm>
              <a:off x="944" y="3445"/>
              <a:ext cx="3802" cy="0"/>
            </a:xfrm>
            <a:prstGeom prst="straightConnector1">
              <a:avLst/>
            </a:prstGeom>
            <a:noFill/>
            <a:ln cap="flat" cmpd="sng" w="57150">
              <a:solidFill>
                <a:srgbClr val="663300"/>
              </a:solidFill>
              <a:prstDash val="solid"/>
              <a:round/>
              <a:headEnd len="sm" w="sm" type="none"/>
              <a:tailEnd len="med" w="med" type="triangle"/>
            </a:ln>
          </p:spPr>
        </p:cxnSp>
      </p:grpSp>
      <p:grpSp>
        <p:nvGrpSpPr>
          <p:cNvPr id="457" name="Google Shape;457;p26"/>
          <p:cNvGrpSpPr/>
          <p:nvPr/>
        </p:nvGrpSpPr>
        <p:grpSpPr>
          <a:xfrm>
            <a:off x="2336801" y="3238500"/>
            <a:ext cx="4781551" cy="1646237"/>
            <a:chOff x="912" y="2400"/>
            <a:chExt cx="2259" cy="1037"/>
          </a:xfrm>
        </p:grpSpPr>
        <p:sp>
          <p:nvSpPr>
            <p:cNvPr id="458" name="Google Shape;458;p26"/>
            <p:cNvSpPr txBox="1"/>
            <p:nvPr/>
          </p:nvSpPr>
          <p:spPr>
            <a:xfrm>
              <a:off x="1008" y="2400"/>
              <a:ext cx="2090"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Bãi công đã phổ biến</a:t>
              </a:r>
              <a:endParaRPr b="0" i="0" sz="1400" u="none" cap="none" strike="noStrike">
                <a:solidFill>
                  <a:srgbClr val="000000"/>
                </a:solidFill>
                <a:latin typeface="Arial"/>
                <a:ea typeface="Arial"/>
                <a:cs typeface="Arial"/>
                <a:sym typeface="Arial"/>
              </a:endParaRPr>
            </a:p>
          </p:txBody>
        </p:sp>
        <p:cxnSp>
          <p:nvCxnSpPr>
            <p:cNvPr id="459" name="Google Shape;459;p26"/>
            <p:cNvCxnSpPr/>
            <p:nvPr/>
          </p:nvCxnSpPr>
          <p:spPr>
            <a:xfrm>
              <a:off x="3170" y="2719"/>
              <a:ext cx="1" cy="718"/>
            </a:xfrm>
            <a:prstGeom prst="straightConnector1">
              <a:avLst/>
            </a:prstGeom>
            <a:noFill/>
            <a:ln cap="flat" cmpd="sng" w="28575">
              <a:solidFill>
                <a:srgbClr val="663300"/>
              </a:solidFill>
              <a:prstDash val="solid"/>
              <a:round/>
              <a:headEnd len="sm" w="sm" type="none"/>
              <a:tailEnd len="sm" w="sm" type="none"/>
            </a:ln>
          </p:spPr>
        </p:cxnSp>
        <p:cxnSp>
          <p:nvCxnSpPr>
            <p:cNvPr id="460" name="Google Shape;460;p26"/>
            <p:cNvCxnSpPr/>
            <p:nvPr/>
          </p:nvCxnSpPr>
          <p:spPr>
            <a:xfrm flipH="1" rot="10800000">
              <a:off x="1982" y="2727"/>
              <a:ext cx="1188" cy="480"/>
            </a:xfrm>
            <a:prstGeom prst="straightConnector1">
              <a:avLst/>
            </a:prstGeom>
            <a:noFill/>
            <a:ln cap="flat" cmpd="sng" w="57150">
              <a:solidFill>
                <a:srgbClr val="663300"/>
              </a:solidFill>
              <a:prstDash val="solid"/>
              <a:round/>
              <a:headEnd len="sm" w="sm" type="none"/>
              <a:tailEnd len="sm" w="sm" type="none"/>
            </a:ln>
          </p:spPr>
        </p:cxnSp>
        <p:cxnSp>
          <p:nvCxnSpPr>
            <p:cNvPr id="461" name="Google Shape;461;p26"/>
            <p:cNvCxnSpPr/>
            <p:nvPr/>
          </p:nvCxnSpPr>
          <p:spPr>
            <a:xfrm rot="10800000">
              <a:off x="912" y="2727"/>
              <a:ext cx="2256" cy="0"/>
            </a:xfrm>
            <a:prstGeom prst="straightConnector1">
              <a:avLst/>
            </a:prstGeom>
            <a:noFill/>
            <a:ln cap="flat" cmpd="sng" w="28575">
              <a:solidFill>
                <a:srgbClr val="663300"/>
              </a:solidFill>
              <a:prstDash val="solid"/>
              <a:round/>
              <a:headEnd len="sm" w="sm" type="none"/>
              <a:tailEnd len="sm" w="sm" type="none"/>
            </a:ln>
          </p:spPr>
        </p:cxnSp>
      </p:grpSp>
      <p:grpSp>
        <p:nvGrpSpPr>
          <p:cNvPr id="462" name="Google Shape;462;p26"/>
          <p:cNvGrpSpPr/>
          <p:nvPr/>
        </p:nvGrpSpPr>
        <p:grpSpPr>
          <a:xfrm>
            <a:off x="2336801" y="4076701"/>
            <a:ext cx="2264833" cy="790575"/>
            <a:chOff x="939" y="2928"/>
            <a:chExt cx="1070" cy="498"/>
          </a:xfrm>
        </p:grpSpPr>
        <p:sp>
          <p:nvSpPr>
            <p:cNvPr id="463" name="Google Shape;463;p26"/>
            <p:cNvSpPr txBox="1"/>
            <p:nvPr/>
          </p:nvSpPr>
          <p:spPr>
            <a:xfrm>
              <a:off x="1056" y="2928"/>
              <a:ext cx="793"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Tự phát</a:t>
              </a:r>
              <a:endParaRPr b="0" i="0" sz="1400" u="none" cap="none" strike="noStrike">
                <a:solidFill>
                  <a:srgbClr val="000000"/>
                </a:solidFill>
                <a:latin typeface="Arial"/>
                <a:ea typeface="Arial"/>
                <a:cs typeface="Arial"/>
                <a:sym typeface="Arial"/>
              </a:endParaRPr>
            </a:p>
          </p:txBody>
        </p:sp>
        <p:cxnSp>
          <p:nvCxnSpPr>
            <p:cNvPr id="464" name="Google Shape;464;p26"/>
            <p:cNvCxnSpPr/>
            <p:nvPr/>
          </p:nvCxnSpPr>
          <p:spPr>
            <a:xfrm flipH="1" rot="10800000">
              <a:off x="939" y="3194"/>
              <a:ext cx="1070" cy="230"/>
            </a:xfrm>
            <a:prstGeom prst="straightConnector1">
              <a:avLst/>
            </a:prstGeom>
            <a:noFill/>
            <a:ln cap="flat" cmpd="sng" w="57150">
              <a:solidFill>
                <a:srgbClr val="663300"/>
              </a:solidFill>
              <a:prstDash val="solid"/>
              <a:round/>
              <a:headEnd len="sm" w="sm" type="none"/>
              <a:tailEnd len="sm" w="sm" type="none"/>
            </a:ln>
          </p:spPr>
        </p:cxnSp>
        <p:cxnSp>
          <p:nvCxnSpPr>
            <p:cNvPr id="465" name="Google Shape;465;p26"/>
            <p:cNvCxnSpPr/>
            <p:nvPr/>
          </p:nvCxnSpPr>
          <p:spPr>
            <a:xfrm>
              <a:off x="1999" y="3186"/>
              <a:ext cx="1" cy="240"/>
            </a:xfrm>
            <a:prstGeom prst="straightConnector1">
              <a:avLst/>
            </a:prstGeom>
            <a:noFill/>
            <a:ln cap="flat" cmpd="sng" w="28575">
              <a:solidFill>
                <a:srgbClr val="663300"/>
              </a:solidFill>
              <a:prstDash val="solid"/>
              <a:round/>
              <a:headEnd len="sm" w="sm" type="none"/>
              <a:tailEnd len="sm" w="sm" type="none"/>
            </a:ln>
          </p:spPr>
        </p:cxnSp>
        <p:cxnSp>
          <p:nvCxnSpPr>
            <p:cNvPr id="466" name="Google Shape;466;p26"/>
            <p:cNvCxnSpPr/>
            <p:nvPr/>
          </p:nvCxnSpPr>
          <p:spPr>
            <a:xfrm rot="10800000">
              <a:off x="939" y="3186"/>
              <a:ext cx="1056" cy="0"/>
            </a:xfrm>
            <a:prstGeom prst="straightConnector1">
              <a:avLst/>
            </a:prstGeom>
            <a:noFill/>
            <a:ln cap="flat" cmpd="sng" w="28575">
              <a:solidFill>
                <a:srgbClr val="663300"/>
              </a:solidFill>
              <a:prstDash val="solid"/>
              <a:round/>
              <a:headEnd len="sm" w="sm" type="none"/>
              <a:tailEnd len="sm" w="sm" type="none"/>
            </a:ln>
          </p:spPr>
        </p:cxnSp>
      </p:grpSp>
      <p:sp>
        <p:nvSpPr>
          <p:cNvPr id="467" name="Google Shape;467;p26"/>
          <p:cNvSpPr txBox="1"/>
          <p:nvPr/>
        </p:nvSpPr>
        <p:spPr>
          <a:xfrm>
            <a:off x="2032000" y="5867400"/>
            <a:ext cx="84328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Sơ đồ các giai đoạn phát triển công nhân Việt Nam từ 1918 - 1929</a:t>
            </a:r>
            <a:endParaRPr b="1" i="0" sz="2000" u="none" cap="none" strike="noStrike">
              <a:solidFill>
                <a:schemeClr val="dk1"/>
              </a:solidFill>
              <a:latin typeface="Times New Roman"/>
              <a:ea typeface="Times New Roman"/>
              <a:cs typeface="Times New Roman"/>
              <a:sym typeface="Times New Roman"/>
            </a:endParaRPr>
          </a:p>
        </p:txBody>
      </p:sp>
      <p:sp>
        <p:nvSpPr>
          <p:cNvPr id="468" name="Google Shape;468;p26"/>
          <p:cNvSpPr/>
          <p:nvPr/>
        </p:nvSpPr>
        <p:spPr>
          <a:xfrm>
            <a:off x="406400" y="685800"/>
            <a:ext cx="112776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500"/>
                                        <p:tgtEl>
                                          <p:spTgt spid="4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7"/>
          <p:cNvSpPr/>
          <p:nvPr/>
        </p:nvSpPr>
        <p:spPr>
          <a:xfrm>
            <a:off x="508000" y="5807076"/>
            <a:ext cx="5994400" cy="59372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Tâm tâm xã (1923)</a:t>
            </a:r>
            <a:endParaRPr b="0" i="0" sz="1400" u="none" cap="none" strike="noStrike">
              <a:solidFill>
                <a:srgbClr val="000000"/>
              </a:solidFill>
              <a:latin typeface="Arial"/>
              <a:ea typeface="Arial"/>
              <a:cs typeface="Arial"/>
              <a:sym typeface="Arial"/>
            </a:endParaRPr>
          </a:p>
        </p:txBody>
      </p:sp>
      <p:sp>
        <p:nvSpPr>
          <p:cNvPr id="474" name="Google Shape;474;p27"/>
          <p:cNvSpPr/>
          <p:nvPr/>
        </p:nvSpPr>
        <p:spPr>
          <a:xfrm>
            <a:off x="406400" y="4343400"/>
            <a:ext cx="5994400" cy="6350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Cộng sản đoàn (3/1925)</a:t>
            </a:r>
            <a:endParaRPr b="0" i="0" sz="1400" u="none" cap="none" strike="noStrike">
              <a:solidFill>
                <a:srgbClr val="000000"/>
              </a:solidFill>
              <a:latin typeface="Arial"/>
              <a:ea typeface="Arial"/>
              <a:cs typeface="Arial"/>
              <a:sym typeface="Arial"/>
            </a:endParaRPr>
          </a:p>
        </p:txBody>
      </p:sp>
      <p:sp>
        <p:nvSpPr>
          <p:cNvPr id="475" name="Google Shape;475;p27"/>
          <p:cNvSpPr/>
          <p:nvPr/>
        </p:nvSpPr>
        <p:spPr>
          <a:xfrm>
            <a:off x="304800" y="2743201"/>
            <a:ext cx="5994300" cy="8034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Hội Việt Nam cách mạng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 thanh niên (6/1925)</a:t>
            </a:r>
            <a:endParaRPr b="0" i="0" sz="1400" u="none" cap="none" strike="noStrike">
              <a:solidFill>
                <a:srgbClr val="000000"/>
              </a:solidFill>
              <a:latin typeface="Arial"/>
              <a:ea typeface="Arial"/>
              <a:cs typeface="Arial"/>
              <a:sym typeface="Arial"/>
            </a:endParaRPr>
          </a:p>
        </p:txBody>
      </p:sp>
      <p:sp>
        <p:nvSpPr>
          <p:cNvPr id="476" name="Google Shape;476;p27"/>
          <p:cNvSpPr/>
          <p:nvPr/>
        </p:nvSpPr>
        <p:spPr>
          <a:xfrm>
            <a:off x="2743201" y="5105401"/>
            <a:ext cx="910167" cy="608013"/>
          </a:xfrm>
          <a:prstGeom prst="upArrow">
            <a:avLst>
              <a:gd fmla="val 50000" name="adj1"/>
              <a:gd fmla="val 25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7"/>
          <p:cNvSpPr txBox="1"/>
          <p:nvPr/>
        </p:nvSpPr>
        <p:spPr>
          <a:xfrm rot="5400000">
            <a:off x="2932278" y="5219866"/>
            <a:ext cx="532011" cy="45508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27"/>
          <p:cNvSpPr/>
          <p:nvPr/>
        </p:nvSpPr>
        <p:spPr>
          <a:xfrm>
            <a:off x="2747434" y="3657600"/>
            <a:ext cx="910167" cy="565150"/>
          </a:xfrm>
          <a:prstGeom prst="upArrow">
            <a:avLst>
              <a:gd fmla="val 50000" name="adj1"/>
              <a:gd fmla="val 25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7"/>
          <p:cNvSpPr txBox="1"/>
          <p:nvPr/>
        </p:nvSpPr>
        <p:spPr>
          <a:xfrm rot="5400000">
            <a:off x="2955255" y="3747955"/>
            <a:ext cx="494506" cy="45508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27"/>
          <p:cNvSpPr/>
          <p:nvPr/>
        </p:nvSpPr>
        <p:spPr>
          <a:xfrm>
            <a:off x="5283200" y="1371600"/>
            <a:ext cx="6096000" cy="1066800"/>
          </a:xfrm>
          <a:prstGeom prst="wedgeEllipseCallout">
            <a:avLst>
              <a:gd fmla="val -41074" name="adj1"/>
              <a:gd fmla="val 104463" name="adj2"/>
            </a:avLst>
          </a:prstGeom>
          <a:solidFill>
            <a:srgbClr val="FFFFCC"/>
          </a:solidFill>
          <a:ln cap="sq" cmpd="sng" w="38100">
            <a:solidFill>
              <a:srgbClr val="6633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C0000"/>
                </a:solidFill>
                <a:latin typeface="Times New Roman"/>
                <a:ea typeface="Times New Roman"/>
                <a:cs typeface="Times New Roman"/>
                <a:sym typeface="Times New Roman"/>
              </a:rPr>
              <a:t>“Là quả trứng từ đó nở ra con chim non cộng sản”</a:t>
            </a:r>
            <a:endParaRPr b="0" i="0" sz="1400" u="none" cap="none" strike="noStrike">
              <a:solidFill>
                <a:srgbClr val="000000"/>
              </a:solidFill>
              <a:latin typeface="Arial"/>
              <a:ea typeface="Arial"/>
              <a:cs typeface="Arial"/>
              <a:sym typeface="Arial"/>
            </a:endParaRPr>
          </a:p>
        </p:txBody>
      </p:sp>
      <p:sp>
        <p:nvSpPr>
          <p:cNvPr id="481" name="Google Shape;481;p27"/>
          <p:cNvSpPr/>
          <p:nvPr/>
        </p:nvSpPr>
        <p:spPr>
          <a:xfrm>
            <a:off x="6299200" y="5638801"/>
            <a:ext cx="5588000" cy="904875"/>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100000"/>
              </a:lnSpc>
              <a:spcBef>
                <a:spcPts val="0"/>
              </a:spcBef>
              <a:spcAft>
                <a:spcPts val="0"/>
              </a:spcAft>
              <a:buClr>
                <a:schemeClr val="hlink"/>
              </a:buClr>
              <a:buSzPts val="1800"/>
              <a:buFont typeface="Noto Sans Symbols"/>
              <a:buNone/>
            </a:pPr>
            <a:r>
              <a:rPr b="1" i="0" lang="en-US" sz="1800" u="none" cap="none" strike="noStrike">
                <a:solidFill>
                  <a:schemeClr val="dk1"/>
                </a:solidFill>
                <a:latin typeface="Times New Roman"/>
                <a:ea typeface="Times New Roman"/>
                <a:cs typeface="Times New Roman"/>
                <a:sym typeface="Times New Roman"/>
              </a:rPr>
              <a:t>	Nguyễn Ái Quốc thời kỳ hoạt động ở Trung quốc - Người sáng lập Hội Việt Nam cách mạng thanh niên</a:t>
            </a:r>
            <a:endParaRPr b="1" i="0" sz="1800" u="none" cap="none" strike="noStrike">
              <a:solidFill>
                <a:schemeClr val="dk1"/>
              </a:solidFill>
              <a:latin typeface="Times New Roman"/>
              <a:ea typeface="Times New Roman"/>
              <a:cs typeface="Times New Roman"/>
              <a:sym typeface="Times New Roman"/>
            </a:endParaRPr>
          </a:p>
        </p:txBody>
      </p:sp>
      <p:pic>
        <p:nvPicPr>
          <p:cNvPr descr="NAQ o TQ" id="482" name="Google Shape;482;p27"/>
          <p:cNvPicPr preferRelativeResize="0"/>
          <p:nvPr/>
        </p:nvPicPr>
        <p:blipFill rotWithShape="1">
          <a:blip r:embed="rId3">
            <a:alphaModFix/>
          </a:blip>
          <a:srcRect b="0" l="0" r="0" t="0"/>
          <a:stretch/>
        </p:blipFill>
        <p:spPr>
          <a:xfrm>
            <a:off x="7518401" y="2667001"/>
            <a:ext cx="3164417" cy="2892425"/>
          </a:xfrm>
          <a:prstGeom prst="rect">
            <a:avLst/>
          </a:prstGeom>
          <a:noFill/>
          <a:ln cap="flat" cmpd="sng" w="38100">
            <a:solidFill>
              <a:srgbClr val="CC0000"/>
            </a:solidFill>
            <a:prstDash val="solid"/>
            <a:miter lim="800000"/>
            <a:headEnd len="sm" w="sm" type="none"/>
            <a:tailEnd len="sm" w="sm" type="none"/>
          </a:ln>
        </p:spPr>
      </p:pic>
      <p:sp>
        <p:nvSpPr>
          <p:cNvPr id="483" name="Google Shape;483;p27"/>
          <p:cNvSpPr/>
          <p:nvPr/>
        </p:nvSpPr>
        <p:spPr>
          <a:xfrm>
            <a:off x="0" y="1143000"/>
            <a:ext cx="5181600" cy="1371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ppt_w</p:attrName>
                                        </p:attrNameLst>
                                      </p:cBhvr>
                                      <p:tavLst>
                                        <p:tav fmla="" tm="0">
                                          <p:val>
                                            <p:strVal val="0"/>
                                          </p:val>
                                        </p:tav>
                                        <p:tav fmla="" tm="100000">
                                          <p:val>
                                            <p:strVal val="#ppt_w"/>
                                          </p:val>
                                        </p:tav>
                                      </p:tavLst>
                                    </p:anim>
                                    <p:anim calcmode="lin" valueType="num">
                                      <p:cBhvr additive="base">
                                        <p:cTn dur="500"/>
                                        <p:tgtEl>
                                          <p:spTgt spid="4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8"/>
          <p:cNvSpPr/>
          <p:nvPr/>
        </p:nvSpPr>
        <p:spPr>
          <a:xfrm>
            <a:off x="914400" y="1905000"/>
            <a:ext cx="10261600" cy="990600"/>
          </a:xfrm>
          <a:prstGeom prst="rect">
            <a:avLst/>
          </a:prstGeom>
        </p:spPr>
        <p:txBody>
          <a:bodyPr>
            <a:prstTxWarp prst="textPlain"/>
          </a:bodyPr>
          <a:lstStyle/>
          <a:p>
            <a:pPr lvl="0" algn="ctr"/>
            <a:r>
              <a:rPr b="1" i="0">
                <a:ln cap="sq" cmpd="sng" w="9525">
                  <a:solidFill>
                    <a:srgbClr val="CC99FF"/>
                  </a:solidFill>
                  <a:prstDash val="solid"/>
                  <a:round/>
                  <a:headEnd len="sm" w="sm" type="none"/>
                  <a:tailEnd len="sm" w="sm" type="none"/>
                </a:ln>
                <a:solidFill>
                  <a:srgbClr val="CC0000"/>
                </a:solidFill>
                <a:latin typeface="Times New Roman"/>
              </a:rPr>
              <a:t>CÁC ĐỒNG CHÍ ĐỨNG ĐẦU HỘI VIỆT NAM CÁCH MẠNG THANH NIÊN </a:t>
            </a:r>
            <a:br>
              <a:rPr b="1" i="0">
                <a:ln cap="sq" cmpd="sng" w="9525">
                  <a:solidFill>
                    <a:srgbClr val="CC99FF"/>
                  </a:solidFill>
                  <a:prstDash val="solid"/>
                  <a:round/>
                  <a:headEnd len="sm" w="sm" type="none"/>
                  <a:tailEnd len="sm" w="sm" type="none"/>
                </a:ln>
                <a:solidFill>
                  <a:srgbClr val="CC0000"/>
                </a:solidFill>
                <a:latin typeface="Times New Roman"/>
              </a:rPr>
            </a:br>
            <a:r>
              <a:rPr b="1" i="0">
                <a:ln cap="sq" cmpd="sng" w="9525">
                  <a:solidFill>
                    <a:srgbClr val="CC99FF"/>
                  </a:solidFill>
                  <a:prstDash val="solid"/>
                  <a:round/>
                  <a:headEnd len="sm" w="sm" type="none"/>
                  <a:tailEnd len="sm" w="sm" type="none"/>
                </a:ln>
                <a:solidFill>
                  <a:srgbClr val="CC0000"/>
                </a:solidFill>
                <a:latin typeface="Times New Roman"/>
              </a:rPr>
              <a:t>TRONG THỜI KỲ ĐẦU</a:t>
            </a:r>
          </a:p>
        </p:txBody>
      </p:sp>
      <p:pic>
        <p:nvPicPr>
          <p:cNvPr descr="NAQ o TQ" id="489" name="Google Shape;489;p28"/>
          <p:cNvPicPr preferRelativeResize="0"/>
          <p:nvPr/>
        </p:nvPicPr>
        <p:blipFill rotWithShape="1">
          <a:blip r:embed="rId3">
            <a:alphaModFix/>
          </a:blip>
          <a:srcRect b="0" l="0" r="0" t="0"/>
          <a:stretch/>
        </p:blipFill>
        <p:spPr>
          <a:xfrm>
            <a:off x="1422401" y="3124201"/>
            <a:ext cx="3164417" cy="2892425"/>
          </a:xfrm>
          <a:prstGeom prst="rect">
            <a:avLst/>
          </a:prstGeom>
          <a:noFill/>
          <a:ln cap="flat" cmpd="sng" w="38100">
            <a:solidFill>
              <a:srgbClr val="CC0000"/>
            </a:solidFill>
            <a:prstDash val="solid"/>
            <a:miter lim="800000"/>
            <a:headEnd len="sm" w="sm" type="none"/>
            <a:tailEnd len="sm" w="sm" type="none"/>
          </a:ln>
        </p:spPr>
      </p:pic>
      <p:pic>
        <p:nvPicPr>
          <p:cNvPr descr="chan dung Ho Tung Mau" id="490" name="Google Shape;490;p28"/>
          <p:cNvPicPr preferRelativeResize="0"/>
          <p:nvPr/>
        </p:nvPicPr>
        <p:blipFill rotWithShape="1">
          <a:blip r:embed="rId4">
            <a:alphaModFix/>
          </a:blip>
          <a:srcRect b="0" l="0" r="0" t="0"/>
          <a:stretch/>
        </p:blipFill>
        <p:spPr>
          <a:xfrm>
            <a:off x="8229600" y="3124201"/>
            <a:ext cx="3177117" cy="2906713"/>
          </a:xfrm>
          <a:prstGeom prst="rect">
            <a:avLst/>
          </a:prstGeom>
          <a:noFill/>
          <a:ln cap="flat" cmpd="sng" w="38100">
            <a:solidFill>
              <a:srgbClr val="CC0000"/>
            </a:solidFill>
            <a:prstDash val="solid"/>
            <a:miter lim="800000"/>
            <a:headEnd len="sm" w="sm" type="none"/>
            <a:tailEnd len="sm" w="sm" type="none"/>
          </a:ln>
        </p:spPr>
      </p:pic>
      <p:pic>
        <p:nvPicPr>
          <p:cNvPr descr="chan dung Le Hong Son" id="491" name="Google Shape;491;p28"/>
          <p:cNvPicPr preferRelativeResize="0"/>
          <p:nvPr/>
        </p:nvPicPr>
        <p:blipFill rotWithShape="1">
          <a:blip r:embed="rId5">
            <a:alphaModFix/>
          </a:blip>
          <a:srcRect b="0" l="0" r="0" t="0"/>
          <a:stretch/>
        </p:blipFill>
        <p:spPr>
          <a:xfrm>
            <a:off x="4876800" y="3124200"/>
            <a:ext cx="3117851" cy="2908300"/>
          </a:xfrm>
          <a:prstGeom prst="rect">
            <a:avLst/>
          </a:prstGeom>
          <a:noFill/>
          <a:ln cap="flat" cmpd="sng" w="38100">
            <a:solidFill>
              <a:srgbClr val="CC0000"/>
            </a:solidFill>
            <a:prstDash val="solid"/>
            <a:miter lim="800000"/>
            <a:headEnd len="sm" w="sm" type="none"/>
            <a:tailEnd len="sm" w="sm" type="none"/>
          </a:ln>
        </p:spPr>
      </p:pic>
      <p:sp>
        <p:nvSpPr>
          <p:cNvPr id="492" name="Google Shape;492;p28"/>
          <p:cNvSpPr/>
          <p:nvPr/>
        </p:nvSpPr>
        <p:spPr>
          <a:xfrm>
            <a:off x="1320800" y="60960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Nguyễn Ái Quốc</a:t>
            </a:r>
            <a:endParaRPr b="0" i="0" sz="1400" u="none" cap="none" strike="noStrike">
              <a:solidFill>
                <a:srgbClr val="000000"/>
              </a:solidFill>
              <a:latin typeface="Arial"/>
              <a:ea typeface="Arial"/>
              <a:cs typeface="Arial"/>
              <a:sym typeface="Arial"/>
            </a:endParaRPr>
          </a:p>
        </p:txBody>
      </p:sp>
      <p:sp>
        <p:nvSpPr>
          <p:cNvPr id="493" name="Google Shape;493;p28"/>
          <p:cNvSpPr/>
          <p:nvPr/>
        </p:nvSpPr>
        <p:spPr>
          <a:xfrm>
            <a:off x="4775200" y="60960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Lê Hồng Sơn</a:t>
            </a:r>
            <a:endParaRPr b="0" i="0" sz="1400" u="none" cap="none" strike="noStrike">
              <a:solidFill>
                <a:srgbClr val="000000"/>
              </a:solidFill>
              <a:latin typeface="Arial"/>
              <a:ea typeface="Arial"/>
              <a:cs typeface="Arial"/>
              <a:sym typeface="Arial"/>
            </a:endParaRPr>
          </a:p>
        </p:txBody>
      </p:sp>
      <p:sp>
        <p:nvSpPr>
          <p:cNvPr id="494" name="Google Shape;494;p28"/>
          <p:cNvSpPr/>
          <p:nvPr/>
        </p:nvSpPr>
        <p:spPr>
          <a:xfrm>
            <a:off x="8229600" y="61722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Hồ Tùng Mậu</a:t>
            </a:r>
            <a:endParaRPr b="0" i="0" sz="1400" u="none" cap="none" strike="noStrike">
              <a:solidFill>
                <a:srgbClr val="000000"/>
              </a:solidFill>
              <a:latin typeface="Arial"/>
              <a:ea typeface="Arial"/>
              <a:cs typeface="Arial"/>
              <a:sym typeface="Arial"/>
            </a:endParaRPr>
          </a:p>
        </p:txBody>
      </p:sp>
      <p:sp>
        <p:nvSpPr>
          <p:cNvPr id="495" name="Google Shape;495;p28"/>
          <p:cNvSpPr/>
          <p:nvPr/>
        </p:nvSpPr>
        <p:spPr>
          <a:xfrm>
            <a:off x="1778000" y="533400"/>
            <a:ext cx="93472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9"/>
          <p:cNvSpPr txBox="1"/>
          <p:nvPr/>
        </p:nvSpPr>
        <p:spPr>
          <a:xfrm>
            <a:off x="609600" y="1371600"/>
            <a:ext cx="10769600"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Trong thời gian tồn tại 1925-1929, Hội Thanh niên được tổ chức theo nguyên tắc tập trung, dân chủ, theo quy luật tự phê bình và phê bình gần giống với Đảng Cộng sản, và đóng 3 vai trò rất quan trọng đối với cách mạng Việt Nam: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501" name="Google Shape;501;p29"/>
          <p:cNvSpPr txBox="1"/>
          <p:nvPr/>
        </p:nvSpPr>
        <p:spPr>
          <a:xfrm>
            <a:off x="1219200" y="3962400"/>
            <a:ext cx="10261600" cy="12741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Truyền bá chủ nghĩa Mác - Lênin vào Việt Nam;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Đào tạo cán bộ cách mạng;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Lãnh đạo phong trào công nhân và phong trào yêu nước Việt Nam.</a:t>
            </a:r>
            <a:endParaRPr b="0" i="0" sz="1400" u="none" cap="none" strike="noStrike">
              <a:solidFill>
                <a:srgbClr val="000000"/>
              </a:solidFill>
              <a:latin typeface="Arial"/>
              <a:ea typeface="Arial"/>
              <a:cs typeface="Arial"/>
              <a:sym typeface="Arial"/>
            </a:endParaRPr>
          </a:p>
        </p:txBody>
      </p:sp>
      <p:sp>
        <p:nvSpPr>
          <p:cNvPr id="502" name="Google Shape;502;p29"/>
          <p:cNvSpPr txBox="1"/>
          <p:nvPr/>
        </p:nvSpPr>
        <p:spPr>
          <a:xfrm>
            <a:off x="6060150" y="5773275"/>
            <a:ext cx="616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rgbClr val="FF33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0"/>
          <p:cNvSpPr/>
          <p:nvPr/>
        </p:nvSpPr>
        <p:spPr>
          <a:xfrm>
            <a:off x="2438400" y="1905000"/>
            <a:ext cx="7719988" cy="457584"/>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solidFill>
                  <a:srgbClr val="CC0000"/>
                </a:solidFill>
                <a:latin typeface="Tahoma"/>
              </a:rPr>
              <a:t>BÁO "THANH NIÊN" - CƠ QUAN NGÔN LUẬN CỦA HỘI</a:t>
            </a:r>
          </a:p>
        </p:txBody>
      </p:sp>
      <p:pic>
        <p:nvPicPr>
          <p:cNvPr descr="bao thanh nien" id="508" name="Google Shape;508;p30"/>
          <p:cNvPicPr preferRelativeResize="0"/>
          <p:nvPr/>
        </p:nvPicPr>
        <p:blipFill rotWithShape="1">
          <a:blip r:embed="rId3">
            <a:alphaModFix/>
          </a:blip>
          <a:srcRect b="0" l="0" r="0" t="0"/>
          <a:stretch/>
        </p:blipFill>
        <p:spPr>
          <a:xfrm>
            <a:off x="4351867" y="2690973"/>
            <a:ext cx="3657600" cy="2058072"/>
          </a:xfrm>
          <a:prstGeom prst="rect">
            <a:avLst/>
          </a:prstGeom>
          <a:noFill/>
          <a:ln>
            <a:noFill/>
          </a:ln>
          <a:effectLst>
            <a:outerShdw blurRad="76200" kx="1200000" rotWithShape="0" algn="br" sy="23000">
              <a:srgbClr val="000000">
                <a:alpha val="20000"/>
              </a:srgbClr>
            </a:outerShdw>
          </a:effectLst>
        </p:spPr>
      </p:pic>
      <p:sp>
        <p:nvSpPr>
          <p:cNvPr id="509" name="Google Shape;509;p30"/>
          <p:cNvSpPr/>
          <p:nvPr/>
        </p:nvSpPr>
        <p:spPr>
          <a:xfrm>
            <a:off x="1016000" y="762000"/>
            <a:ext cx="92456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
        <p:nvSpPr>
          <p:cNvPr id="510" name="Google Shape;510;p30"/>
          <p:cNvSpPr txBox="1"/>
          <p:nvPr/>
        </p:nvSpPr>
        <p:spPr>
          <a:xfrm>
            <a:off x="1930400" y="5105401"/>
            <a:ext cx="9144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Là tờ báo bí mật đầu tiên của người cách mạng Việt Nam, bằng chữ quốc ngữ, viết bằng giấy sáp, in bằng bàn in tay, mỗi lần in độ vài trăm tờ.</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1"/>
          <p:cNvSpPr/>
          <p:nvPr/>
        </p:nvSpPr>
        <p:spPr>
          <a:xfrm>
            <a:off x="1301751" y="58674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Nguyễn Văn Cừ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Làm ở mỏ than Mạo Khê</a:t>
            </a:r>
            <a:endParaRPr b="0" i="0" sz="1400" u="none" cap="none" strike="noStrike">
              <a:solidFill>
                <a:srgbClr val="000000"/>
              </a:solidFill>
              <a:latin typeface="Arial"/>
              <a:ea typeface="Arial"/>
              <a:cs typeface="Arial"/>
              <a:sym typeface="Arial"/>
            </a:endParaRPr>
          </a:p>
        </p:txBody>
      </p:sp>
      <p:pic>
        <p:nvPicPr>
          <p:cNvPr descr="Nguyen_Van_Cu" id="516" name="Google Shape;516;p31"/>
          <p:cNvPicPr preferRelativeResize="0"/>
          <p:nvPr/>
        </p:nvPicPr>
        <p:blipFill rotWithShape="1">
          <a:blip r:embed="rId3">
            <a:alphaModFix/>
          </a:blip>
          <a:srcRect b="0" l="0" r="0" t="0"/>
          <a:stretch/>
        </p:blipFill>
        <p:spPr>
          <a:xfrm>
            <a:off x="1301751" y="2438400"/>
            <a:ext cx="3469216" cy="3276600"/>
          </a:xfrm>
          <a:prstGeom prst="rect">
            <a:avLst/>
          </a:prstGeom>
          <a:noFill/>
          <a:ln cap="flat" cmpd="sng" w="38100">
            <a:solidFill>
              <a:srgbClr val="CC0000"/>
            </a:solidFill>
            <a:prstDash val="solid"/>
            <a:miter lim="800000"/>
            <a:headEnd len="sm" w="sm" type="none"/>
            <a:tailEnd len="sm" w="sm" type="none"/>
          </a:ln>
        </p:spPr>
      </p:pic>
      <p:pic>
        <p:nvPicPr>
          <p:cNvPr descr="37" id="517" name="Google Shape;517;p31"/>
          <p:cNvPicPr preferRelativeResize="0"/>
          <p:nvPr/>
        </p:nvPicPr>
        <p:blipFill rotWithShape="1">
          <a:blip r:embed="rId4">
            <a:alphaModFix/>
          </a:blip>
          <a:srcRect b="11321" l="5225" r="5933" t="3773"/>
          <a:stretch/>
        </p:blipFill>
        <p:spPr>
          <a:xfrm>
            <a:off x="4857751" y="2362200"/>
            <a:ext cx="3299883" cy="3276600"/>
          </a:xfrm>
          <a:prstGeom prst="rect">
            <a:avLst/>
          </a:prstGeom>
          <a:noFill/>
          <a:ln cap="flat" cmpd="sng" w="38100">
            <a:solidFill>
              <a:srgbClr val="CC0000"/>
            </a:solidFill>
            <a:prstDash val="solid"/>
            <a:miter lim="800000"/>
            <a:headEnd len="sm" w="sm" type="none"/>
            <a:tailEnd len="sm" w="sm" type="none"/>
          </a:ln>
        </p:spPr>
      </p:pic>
      <p:sp>
        <p:nvSpPr>
          <p:cNvPr id="518" name="Google Shape;518;p31"/>
          <p:cNvSpPr/>
          <p:nvPr/>
        </p:nvSpPr>
        <p:spPr>
          <a:xfrm>
            <a:off x="4857751" y="5715000"/>
            <a:ext cx="3352800" cy="6858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Ngô Gia Tự</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Làm công nhân khuân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vác ở Sài Gồn</a:t>
            </a:r>
            <a:endParaRPr b="0" i="0" sz="1400" u="none" cap="none" strike="noStrike">
              <a:solidFill>
                <a:srgbClr val="000000"/>
              </a:solidFill>
              <a:latin typeface="Arial"/>
              <a:ea typeface="Arial"/>
              <a:cs typeface="Arial"/>
              <a:sym typeface="Arial"/>
            </a:endParaRPr>
          </a:p>
        </p:txBody>
      </p:sp>
      <p:sp>
        <p:nvSpPr>
          <p:cNvPr id="519" name="Google Shape;519;p31"/>
          <p:cNvSpPr/>
          <p:nvPr/>
        </p:nvSpPr>
        <p:spPr>
          <a:xfrm>
            <a:off x="8515351" y="5867401"/>
            <a:ext cx="31496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Nguyễn Đức Cảnh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imes New Roman"/>
                <a:ea typeface="Times New Roman"/>
                <a:cs typeface="Times New Roman"/>
                <a:sym typeface="Times New Roman"/>
              </a:rPr>
              <a:t>Xuống Hải Phòng</a:t>
            </a:r>
            <a:endParaRPr b="0" i="0" sz="1400" u="none" cap="none" strike="noStrike">
              <a:solidFill>
                <a:srgbClr val="000000"/>
              </a:solidFill>
              <a:latin typeface="Arial"/>
              <a:ea typeface="Arial"/>
              <a:cs typeface="Arial"/>
              <a:sym typeface="Arial"/>
            </a:endParaRPr>
          </a:p>
        </p:txBody>
      </p:sp>
      <p:sp>
        <p:nvSpPr>
          <p:cNvPr id="520" name="Google Shape;520;p31"/>
          <p:cNvSpPr/>
          <p:nvPr/>
        </p:nvSpPr>
        <p:spPr>
          <a:xfrm>
            <a:off x="1930400" y="1676400"/>
            <a:ext cx="8128000" cy="457200"/>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solidFill>
                  <a:srgbClr val="CC0000"/>
                </a:solidFill>
                <a:latin typeface="Times New Roman"/>
              </a:rPr>
              <a:t>PHONG TRÀO "VÔ SẢN HÓA"1928 - 1929</a:t>
            </a:r>
          </a:p>
        </p:txBody>
      </p:sp>
      <p:pic>
        <p:nvPicPr>
          <p:cNvPr descr="Nguyen Duc Canh" id="521" name="Google Shape;521;p31"/>
          <p:cNvPicPr preferRelativeResize="0"/>
          <p:nvPr/>
        </p:nvPicPr>
        <p:blipFill rotWithShape="1">
          <a:blip r:embed="rId5">
            <a:alphaModFix/>
          </a:blip>
          <a:srcRect b="0" l="0" r="0" t="0"/>
          <a:stretch/>
        </p:blipFill>
        <p:spPr>
          <a:xfrm>
            <a:off x="8210551" y="2438400"/>
            <a:ext cx="3359149" cy="3302000"/>
          </a:xfrm>
          <a:prstGeom prst="rect">
            <a:avLst/>
          </a:prstGeom>
          <a:noFill/>
          <a:ln cap="flat" cmpd="sng" w="38100">
            <a:solidFill>
              <a:srgbClr val="CC0000"/>
            </a:solidFill>
            <a:prstDash val="solid"/>
            <a:miter lim="800000"/>
            <a:headEnd len="sm" w="sm" type="none"/>
            <a:tailEnd len="sm" w="sm" type="none"/>
          </a:ln>
        </p:spPr>
      </p:pic>
      <p:sp>
        <p:nvSpPr>
          <p:cNvPr id="522" name="Google Shape;522;p31"/>
          <p:cNvSpPr/>
          <p:nvPr/>
        </p:nvSpPr>
        <p:spPr>
          <a:xfrm>
            <a:off x="1930400" y="313764"/>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3600"/>
              <a:buFont typeface="Noto Sans Symbols"/>
              <a:buNone/>
            </a:pPr>
            <a:r>
              <a:rPr b="1" i="0" lang="en-US" sz="3600" u="none" cap="none" strike="noStrike">
                <a:solidFill>
                  <a:srgbClr val="006600"/>
                </a:solidFill>
                <a:latin typeface="Times New Roman"/>
                <a:ea typeface="Times New Roman"/>
                <a:cs typeface="Times New Roman"/>
                <a:sym typeface="Times New Roman"/>
              </a:rPr>
              <a:t>	 </a:t>
            </a:r>
            <a:r>
              <a:rPr b="0" i="0" lang="en-US" sz="2400" u="none" cap="none" strike="noStrike">
                <a:solidFill>
                  <a:srgbClr val="006600"/>
                </a:solidFill>
                <a:latin typeface="Times New Roman"/>
                <a:ea typeface="Times New Roman"/>
                <a:cs typeface="Times New Roman"/>
                <a:sym typeface="Times New Roman"/>
              </a:rPr>
              <a:t>Phong trào yêu nước theo khuynh hướng vô sản: Sau năm 1925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2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2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2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2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2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2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p:nvPr/>
        </p:nvSpPr>
        <p:spPr>
          <a:xfrm>
            <a:off x="4673600" y="2590800"/>
            <a:ext cx="2031900" cy="609600"/>
          </a:xfrm>
          <a:prstGeom prst="rightArrow">
            <a:avLst>
              <a:gd fmla="val 50000" name="adj1"/>
              <a:gd fmla="val 62500" name="adj2"/>
            </a:avLst>
          </a:prstGeom>
          <a:solidFill>
            <a:srgbClr val="FF6600"/>
          </a:solidFill>
          <a:ln cap="flat" cmpd="sng" w="9525">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130" name="Google Shape;130;p3"/>
          <p:cNvSpPr/>
          <p:nvPr/>
        </p:nvSpPr>
        <p:spPr>
          <a:xfrm>
            <a:off x="508000" y="1752600"/>
            <a:ext cx="4063986" cy="2895588"/>
          </a:xfrm>
          <a:prstGeom prst="irregularSeal1">
            <a:avLst/>
          </a:prstGeom>
          <a:solidFill>
            <a:srgbClr val="FF9900"/>
          </a:solid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sng" cap="none" strike="noStrike">
                <a:solidFill>
                  <a:srgbClr val="FEFEFE"/>
                </a:solidFill>
                <a:latin typeface="Calibri"/>
                <a:ea typeface="Calibri"/>
                <a:cs typeface="Calibri"/>
                <a:sym typeface="Calibri"/>
                <a:hlinkClick action="ppaction://hlinksldjump" r:id="rId3">
                  <a:extLst>
                    <a:ext uri="{A12FA001-AC4F-418D-AE19-62706E023703}">
                      <ahyp:hlinkClr val="tx"/>
                    </a:ext>
                  </a:extLst>
                </a:hlinkClick>
              </a:rPr>
              <a:t>ĐẾ QUỐC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sng" cap="none" strike="noStrike">
                <a:solidFill>
                  <a:srgbClr val="FEFEFE"/>
                </a:solidFill>
                <a:latin typeface="Calibri"/>
                <a:ea typeface="Calibri"/>
                <a:cs typeface="Calibri"/>
                <a:sym typeface="Calibri"/>
                <a:hlinkClick action="ppaction://hlinksldjump" r:id="rId4">
                  <a:extLst>
                    <a:ext uri="{A12FA001-AC4F-418D-AE19-62706E023703}">
                      <ahyp:hlinkClr val="tx"/>
                    </a:ext>
                  </a:extLst>
                </a:hlinkClick>
              </a:rPr>
              <a:t>CHỦ NGHĨA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sng" cap="none" strike="noStrike">
                <a:solidFill>
                  <a:srgbClr val="FEFEFE"/>
                </a:solidFill>
                <a:latin typeface="Calibri"/>
                <a:ea typeface="Calibri"/>
                <a:cs typeface="Calibri"/>
                <a:sym typeface="Calibri"/>
                <a:hlinkClick action="ppaction://hlinksldjump" r:id="rId5">
                  <a:extLst>
                    <a:ext uri="{A12FA001-AC4F-418D-AE19-62706E023703}">
                      <ahyp:hlinkClr val="tx"/>
                    </a:ext>
                  </a:extLst>
                </a:hlinkClick>
              </a:rPr>
              <a:t>XU</a:t>
            </a:r>
            <a:r>
              <a:rPr b="1" i="0" lang="en-US" sz="2400" u="sng" cap="none" strike="noStrike">
                <a:solidFill>
                  <a:schemeClr val="dk1"/>
                </a:solidFill>
                <a:latin typeface="Calibri"/>
                <a:ea typeface="Calibri"/>
                <a:cs typeface="Calibri"/>
                <a:sym typeface="Calibri"/>
                <a:hlinkClick action="ppaction://hlinksldjump" r:id="rId6">
                  <a:extLst>
                    <a:ext uri="{A12FA001-AC4F-418D-AE19-62706E023703}">
                      <ahyp:hlinkClr val="tx"/>
                    </a:ext>
                  </a:extLst>
                </a:hlinkClick>
              </a:rPr>
              <a:t>ẤT HIỆN</a:t>
            </a:r>
            <a:endParaRPr b="1" i="0" sz="2400" u="none" cap="none" strike="noStrike">
              <a:solidFill>
                <a:schemeClr val="dk1"/>
              </a:solidFill>
              <a:latin typeface="Calibri"/>
              <a:ea typeface="Calibri"/>
              <a:cs typeface="Calibri"/>
              <a:sym typeface="Calibri"/>
            </a:endParaRPr>
          </a:p>
        </p:txBody>
      </p:sp>
      <p:sp>
        <p:nvSpPr>
          <p:cNvPr id="131" name="Google Shape;131;p3"/>
          <p:cNvSpPr/>
          <p:nvPr/>
        </p:nvSpPr>
        <p:spPr>
          <a:xfrm>
            <a:off x="10058400" y="3733800"/>
            <a:ext cx="304800" cy="1676400"/>
          </a:xfrm>
          <a:prstGeom prst="wedgeRoundRectCallout">
            <a:avLst>
              <a:gd fmla="val 156250" name="adj1"/>
              <a:gd fmla="val 88162" name="adj2"/>
              <a:gd fmla="val 16667" name="adj3"/>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3"/>
          <p:cNvSpPr/>
          <p:nvPr/>
        </p:nvSpPr>
        <p:spPr>
          <a:xfrm>
            <a:off x="7010400" y="1905000"/>
            <a:ext cx="4572000" cy="1676400"/>
          </a:xfrm>
          <a:prstGeom prst="flowChartAlternateProcess">
            <a:avLst/>
          </a:prstGeom>
          <a:solidFill>
            <a:srgbClr val="E9DA4F"/>
          </a:solidFill>
          <a:ln cap="flat" cmpd="sng" w="9525">
            <a:solidFill>
              <a:srgbClr val="E9DA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Mâu thuẫn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giữa các dân tộc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bị áp bức với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chủ nghĩa đế quốc</a:t>
            </a:r>
            <a:endParaRPr b="1" i="0" sz="2400" u="none" cap="none" strike="noStrike">
              <a:solidFill>
                <a:schemeClr val="dk1"/>
              </a:solidFill>
              <a:latin typeface="Calibri"/>
              <a:ea typeface="Calibri"/>
              <a:cs typeface="Calibri"/>
              <a:sym typeface="Calibri"/>
            </a:endParaRPr>
          </a:p>
        </p:txBody>
      </p:sp>
      <p:sp>
        <p:nvSpPr>
          <p:cNvPr id="133" name="Google Shape;133;p3"/>
          <p:cNvSpPr/>
          <p:nvPr/>
        </p:nvSpPr>
        <p:spPr>
          <a:xfrm>
            <a:off x="7213600" y="4419600"/>
            <a:ext cx="4572000" cy="1905000"/>
          </a:xfrm>
          <a:prstGeom prst="flowChartAlternateProcess">
            <a:avLst/>
          </a:prstGeom>
          <a:solidFill>
            <a:srgbClr val="E9DA4F"/>
          </a:solidFill>
          <a:ln cap="flat" cmpd="sng" w="9525">
            <a:solidFill>
              <a:srgbClr val="E9DA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Phong trào đấu tranh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giải phóng dân tộc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ở các nước thuộc địa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diễn ra mạnh mẽ</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9144000" y="3657600"/>
            <a:ext cx="609600" cy="685800"/>
          </a:xfrm>
          <a:prstGeom prst="downArrow">
            <a:avLst>
              <a:gd fmla="val 50000" name="adj1"/>
              <a:gd fmla="val 37500" name="adj2"/>
            </a:avLst>
          </a:prstGeom>
          <a:solidFill>
            <a:srgbClr val="FF6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3"/>
          <p:cNvSpPr txBox="1"/>
          <p:nvPr/>
        </p:nvSpPr>
        <p:spPr>
          <a:xfrm>
            <a:off x="2117033" y="335340"/>
            <a:ext cx="98241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1"/>
                </a:solidFill>
                <a:latin typeface="Times New Roman"/>
                <a:ea typeface="Times New Roman"/>
                <a:cs typeface="Times New Roman"/>
                <a:sym typeface="Times New Roman"/>
              </a:rPr>
              <a:t>1.1. Đảng Cộng sản Việt Nam ra đời và Cương lĩnh chính trị đầu tiên của Đảng (2/1930)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1"/>
                </a:solidFill>
                <a:latin typeface="Times New Roman"/>
                <a:ea typeface="Times New Roman"/>
                <a:cs typeface="Times New Roman"/>
                <a:sym typeface="Times New Roman"/>
              </a:rPr>
              <a:t>1.1.1. Bối cảnh lịch sử</a:t>
            </a:r>
            <a:endParaRPr b="1" i="0" sz="2000" u="none" cap="none" strike="noStrike">
              <a:solidFill>
                <a:schemeClr val="accen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accent1"/>
              </a:solidFill>
              <a:latin typeface="Times New Roman"/>
              <a:ea typeface="Times New Roman"/>
              <a:cs typeface="Times New Roman"/>
              <a:sym typeface="Times New Roman"/>
            </a:endParaRPr>
          </a:p>
        </p:txBody>
      </p:sp>
      <p:sp>
        <p:nvSpPr>
          <p:cNvPr id="136" name="Google Shape;136;p3"/>
          <p:cNvSpPr txBox="1"/>
          <p:nvPr/>
        </p:nvSpPr>
        <p:spPr>
          <a:xfrm>
            <a:off x="412376" y="1352490"/>
            <a:ext cx="2590800" cy="400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Tình hình thế giới</a:t>
            </a:r>
            <a:endParaRPr b="1" i="1" sz="2000" u="none" cap="none" strike="noStrike">
              <a:solidFill>
                <a:schemeClr val="dk1"/>
              </a:solidFill>
              <a:latin typeface="Times New Roman"/>
              <a:ea typeface="Times New Roman"/>
              <a:cs typeface="Times New Roman"/>
              <a:sym typeface="Times New Roman"/>
            </a:endParaRPr>
          </a:p>
        </p:txBody>
      </p:sp>
      <p:sp>
        <p:nvSpPr>
          <p:cNvPr id="137" name="Google Shape;137;p3">
            <a:hlinkClick action="ppaction://hlinksldjump" r:id="rId7"/>
          </p:cNvPr>
          <p:cNvSpPr/>
          <p:nvPr/>
        </p:nvSpPr>
        <p:spPr>
          <a:xfrm>
            <a:off x="412376" y="6019800"/>
            <a:ext cx="762000" cy="533400"/>
          </a:xfrm>
          <a:custGeom>
            <a:rect b="b" l="l" r="r" t="t"/>
            <a:pathLst>
              <a:path extrusionOk="0" h="120000" w="120000">
                <a:moveTo>
                  <a:pt x="0" y="0"/>
                </a:moveTo>
                <a:lnTo>
                  <a:pt x="120000" y="0"/>
                </a:lnTo>
                <a:lnTo>
                  <a:pt x="120000" y="120000"/>
                </a:lnTo>
                <a:lnTo>
                  <a:pt x="0" y="120000"/>
                </a:lnTo>
                <a:close/>
                <a:moveTo>
                  <a:pt x="91500" y="60000"/>
                </a:moveTo>
                <a:lnTo>
                  <a:pt x="28500" y="15000"/>
                </a:lnTo>
                <a:lnTo>
                  <a:pt x="28500" y="105000"/>
                </a:lnTo>
                <a:close/>
              </a:path>
              <a:path extrusionOk="0" fill="darken" h="120000" w="120000">
                <a:moveTo>
                  <a:pt x="91500" y="60000"/>
                </a:moveTo>
                <a:lnTo>
                  <a:pt x="28500" y="15000"/>
                </a:lnTo>
                <a:lnTo>
                  <a:pt x="28500" y="105000"/>
                </a:lnTo>
                <a:close/>
              </a:path>
              <a:path extrusionOk="0" fill="none" h="120000" w="120000">
                <a:moveTo>
                  <a:pt x="91500" y="60000"/>
                </a:moveTo>
                <a:lnTo>
                  <a:pt x="28500" y="105000"/>
                </a:lnTo>
                <a:lnTo>
                  <a:pt x="28500" y="15000"/>
                </a:lnTo>
                <a:close/>
              </a:path>
              <a:path extrusionOk="0" fill="none" h="120000" w="120000">
                <a:moveTo>
                  <a:pt x="0" y="0"/>
                </a:moveTo>
                <a:lnTo>
                  <a:pt x="120000" y="0"/>
                </a:lnTo>
                <a:lnTo>
                  <a:pt x="120000" y="120000"/>
                </a:lnTo>
                <a:lnTo>
                  <a:pt x="0" y="120000"/>
                </a:lnTo>
                <a:close/>
              </a:path>
            </a:pathLst>
          </a:custGeom>
          <a:solidFill>
            <a:srgbClr val="CC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2"/>
          <p:cNvSpPr txBox="1"/>
          <p:nvPr/>
        </p:nvSpPr>
        <p:spPr>
          <a:xfrm>
            <a:off x="1219200" y="5486400"/>
            <a:ext cx="102616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hlink"/>
              </a:buClr>
              <a:buSzPts val="2000"/>
              <a:buFont typeface="Noto Sans Symbols"/>
              <a:buNone/>
            </a:pPr>
            <a:r>
              <a:rPr b="0" i="0" lang="en-US" sz="2000" u="none" cap="none" strike="noStrike">
                <a:solidFill>
                  <a:srgbClr val="0000FF"/>
                </a:solidFill>
                <a:latin typeface="Times New Roman"/>
                <a:ea typeface="Times New Roman"/>
                <a:cs typeface="Times New Roman"/>
                <a:sym typeface="Times New Roman"/>
              </a:rPr>
              <a:t>	Khách sạn Tân Hòa đường Bonord (nay là số 88 Lê Lợi, Tp HCM) tại phòng số 5 là nơi diễn ra Đại hội Kỳ bộ của Hội Việt Nam cách mạng thanh niên Nam Kỳ năm 1928</a:t>
            </a:r>
            <a:endParaRPr b="0" i="0" sz="1400" u="none" cap="none" strike="noStrike">
              <a:solidFill>
                <a:srgbClr val="000000"/>
              </a:solidFill>
              <a:latin typeface="Arial"/>
              <a:ea typeface="Arial"/>
              <a:cs typeface="Arial"/>
              <a:sym typeface="Arial"/>
            </a:endParaRPr>
          </a:p>
        </p:txBody>
      </p:sp>
      <p:pic>
        <p:nvPicPr>
          <p:cNvPr descr="khach san Tan Hoa" id="528" name="Google Shape;528;p32"/>
          <p:cNvPicPr preferRelativeResize="0"/>
          <p:nvPr/>
        </p:nvPicPr>
        <p:blipFill rotWithShape="1">
          <a:blip r:embed="rId3">
            <a:alphaModFix/>
          </a:blip>
          <a:srcRect b="48196" l="14599" r="68732" t="22794"/>
          <a:stretch/>
        </p:blipFill>
        <p:spPr>
          <a:xfrm>
            <a:off x="6705600" y="1676400"/>
            <a:ext cx="3962400" cy="3733800"/>
          </a:xfrm>
          <a:prstGeom prst="rect">
            <a:avLst/>
          </a:prstGeom>
          <a:noFill/>
          <a:ln cap="flat" cmpd="sng" w="38100">
            <a:solidFill>
              <a:srgbClr val="C00000"/>
            </a:solidFill>
            <a:prstDash val="solid"/>
            <a:miter lim="800000"/>
            <a:headEnd len="sm" w="sm" type="none"/>
            <a:tailEnd len="sm" w="sm" type="none"/>
          </a:ln>
        </p:spPr>
      </p:pic>
      <p:pic>
        <p:nvPicPr>
          <p:cNvPr descr="VN CM TN" id="529" name="Google Shape;529;p32"/>
          <p:cNvPicPr preferRelativeResize="0"/>
          <p:nvPr/>
        </p:nvPicPr>
        <p:blipFill rotWithShape="1">
          <a:blip r:embed="rId4">
            <a:alphaModFix/>
          </a:blip>
          <a:srcRect b="2776" l="2272" r="2271" t="0"/>
          <a:stretch/>
        </p:blipFill>
        <p:spPr>
          <a:xfrm>
            <a:off x="1828800" y="2362200"/>
            <a:ext cx="4673600" cy="2921000"/>
          </a:xfrm>
          <a:prstGeom prst="rect">
            <a:avLst/>
          </a:prstGeom>
          <a:noFill/>
          <a:ln cap="flat" cmpd="sng" w="28575">
            <a:solidFill>
              <a:srgbClr val="0000FF"/>
            </a:solidFill>
            <a:prstDash val="solid"/>
            <a:miter lim="800000"/>
            <a:headEnd len="sm" w="sm" type="none"/>
            <a:tailEnd len="sm" w="sm" type="none"/>
          </a:ln>
        </p:spPr>
      </p:pic>
      <p:sp>
        <p:nvSpPr>
          <p:cNvPr id="530" name="Google Shape;530;p32"/>
          <p:cNvSpPr/>
          <p:nvPr/>
        </p:nvSpPr>
        <p:spPr>
          <a:xfrm>
            <a:off x="1963271" y="300318"/>
            <a:ext cx="9856694" cy="815788"/>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accent2"/>
              </a:buClr>
              <a:buSzPts val="2800"/>
              <a:buFont typeface="Noto Sans Symbols"/>
              <a:buNone/>
            </a:pPr>
            <a:r>
              <a:rPr b="1" i="0" lang="en-US" sz="2800" u="none" cap="none" strike="noStrike">
                <a:solidFill>
                  <a:srgbClr val="006600"/>
                </a:solidFill>
                <a:latin typeface="Times New Roman"/>
                <a:ea typeface="Times New Roman"/>
                <a:cs typeface="Times New Roman"/>
                <a:sym typeface="Times New Roman"/>
              </a:rPr>
              <a:t>1.1.3. Thành lập Đảng Cộng sản Việt Nam và Cương lĩnh chính trị đầu tiên của Đảng</a:t>
            </a:r>
            <a:endParaRPr b="1" i="0" sz="1800" u="none" cap="none" strike="noStrike">
              <a:solidFill>
                <a:srgbClr val="0066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3"/>
          <p:cNvSpPr txBox="1"/>
          <p:nvPr/>
        </p:nvSpPr>
        <p:spPr>
          <a:xfrm>
            <a:off x="812800" y="5133976"/>
            <a:ext cx="10769600" cy="671513"/>
          </a:xfrm>
          <a:prstGeom prst="rect">
            <a:avLst/>
          </a:prstGeom>
          <a:noFill/>
          <a:ln cap="rnd" cmpd="sng" w="19050">
            <a:solidFill>
              <a:srgbClr val="0000FF"/>
            </a:solidFill>
            <a:prstDash val="dot"/>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b="0" i="0" lang="en-US" sz="2000" u="none" cap="none" strike="noStrike">
                <a:solidFill>
                  <a:srgbClr val="0000FF"/>
                </a:solidFill>
                <a:latin typeface="Times New Roman"/>
                <a:ea typeface="Times New Roman"/>
                <a:cs typeface="Times New Roman"/>
                <a:sym typeface="Times New Roman"/>
              </a:rPr>
              <a:t>	Ngôi nhà số 5D, Hàm Long, Hà Nội – nơi thành lập chi bộ cộng sản đầu tiên của Việt Nam 3/1929</a:t>
            </a:r>
            <a:endParaRPr b="0" i="0" sz="1400" u="none" cap="none" strike="noStrike">
              <a:solidFill>
                <a:srgbClr val="000000"/>
              </a:solidFill>
              <a:latin typeface="Arial"/>
              <a:ea typeface="Arial"/>
              <a:cs typeface="Arial"/>
              <a:sym typeface="Arial"/>
            </a:endParaRPr>
          </a:p>
        </p:txBody>
      </p:sp>
      <p:grpSp>
        <p:nvGrpSpPr>
          <p:cNvPr id="536" name="Google Shape;536;p33"/>
          <p:cNvGrpSpPr/>
          <p:nvPr/>
        </p:nvGrpSpPr>
        <p:grpSpPr>
          <a:xfrm>
            <a:off x="508000" y="2286000"/>
            <a:ext cx="11379200" cy="2362200"/>
            <a:chOff x="0" y="912"/>
            <a:chExt cx="5720" cy="1536"/>
          </a:xfrm>
        </p:grpSpPr>
        <p:grpSp>
          <p:nvGrpSpPr>
            <p:cNvPr id="537" name="Google Shape;537;p33"/>
            <p:cNvGrpSpPr/>
            <p:nvPr/>
          </p:nvGrpSpPr>
          <p:grpSpPr>
            <a:xfrm>
              <a:off x="0" y="912"/>
              <a:ext cx="3793" cy="1528"/>
              <a:chOff x="-336" y="672"/>
              <a:chExt cx="4656" cy="1960"/>
            </a:xfrm>
          </p:grpSpPr>
          <p:pic>
            <p:nvPicPr>
              <p:cNvPr descr="ham long" id="538" name="Google Shape;538;p33"/>
              <p:cNvPicPr preferRelativeResize="0"/>
              <p:nvPr/>
            </p:nvPicPr>
            <p:blipFill rotWithShape="1">
              <a:blip r:embed="rId3">
                <a:alphaModFix/>
              </a:blip>
              <a:srcRect b="2776" l="2272" r="2271" t="0"/>
              <a:stretch/>
            </p:blipFill>
            <p:spPr>
              <a:xfrm>
                <a:off x="-336" y="672"/>
                <a:ext cx="2352" cy="1960"/>
              </a:xfrm>
              <a:prstGeom prst="rect">
                <a:avLst/>
              </a:prstGeom>
              <a:noFill/>
              <a:ln cap="flat" cmpd="sng" w="38100">
                <a:solidFill>
                  <a:srgbClr val="FF0000"/>
                </a:solidFill>
                <a:prstDash val="solid"/>
                <a:miter lim="800000"/>
                <a:headEnd len="sm" w="sm" type="none"/>
                <a:tailEnd len="sm" w="sm" type="none"/>
              </a:ln>
            </p:spPr>
          </p:pic>
          <p:pic>
            <p:nvPicPr>
              <p:cNvPr descr="Noi thanh lap chi bo Dang dau tien" id="539" name="Google Shape;539;p33"/>
              <p:cNvPicPr preferRelativeResize="0"/>
              <p:nvPr/>
            </p:nvPicPr>
            <p:blipFill rotWithShape="1">
              <a:blip r:embed="rId4">
                <a:alphaModFix/>
              </a:blip>
              <a:srcRect b="0" l="5481" r="6815" t="0"/>
              <a:stretch/>
            </p:blipFill>
            <p:spPr>
              <a:xfrm>
                <a:off x="2016" y="672"/>
                <a:ext cx="2304" cy="1953"/>
              </a:xfrm>
              <a:prstGeom prst="rect">
                <a:avLst/>
              </a:prstGeom>
              <a:noFill/>
              <a:ln cap="flat" cmpd="sng" w="38100">
                <a:solidFill>
                  <a:srgbClr val="FF0000"/>
                </a:solidFill>
                <a:prstDash val="solid"/>
                <a:miter lim="800000"/>
                <a:headEnd len="sm" w="sm" type="none"/>
                <a:tailEnd len="sm" w="sm" type="none"/>
              </a:ln>
            </p:spPr>
          </p:pic>
        </p:grpSp>
        <p:pic>
          <p:nvPicPr>
            <p:cNvPr descr="chi bo cs dau tien" id="540" name="Google Shape;540;p33"/>
            <p:cNvPicPr preferRelativeResize="0"/>
            <p:nvPr/>
          </p:nvPicPr>
          <p:blipFill rotWithShape="1">
            <a:blip r:embed="rId5">
              <a:alphaModFix/>
            </a:blip>
            <a:srcRect b="0" l="2272" r="2271" t="5556"/>
            <a:stretch/>
          </p:blipFill>
          <p:spPr>
            <a:xfrm>
              <a:off x="3800" y="912"/>
              <a:ext cx="1920" cy="1536"/>
            </a:xfrm>
            <a:prstGeom prst="rect">
              <a:avLst/>
            </a:prstGeom>
            <a:noFill/>
            <a:ln cap="flat" cmpd="sng" w="38100">
              <a:solidFill>
                <a:srgbClr val="FF0000"/>
              </a:solidFill>
              <a:prstDash val="solid"/>
              <a:miter lim="800000"/>
              <a:headEnd len="sm" w="sm" type="none"/>
              <a:tailEnd len="sm" w="sm" type="none"/>
            </a:ln>
          </p:spPr>
        </p:pic>
      </p:grpSp>
      <p:sp>
        <p:nvSpPr>
          <p:cNvPr id="541" name="Google Shape;541;p33"/>
          <p:cNvSpPr/>
          <p:nvPr/>
        </p:nvSpPr>
        <p:spPr>
          <a:xfrm>
            <a:off x="304800" y="1143000"/>
            <a:ext cx="9448800" cy="60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400"/>
              <a:buFont typeface="Noto Sans Symbols"/>
              <a:buNone/>
            </a:pPr>
            <a:r>
              <a:rPr b="1" i="0" lang="en-US" sz="2400" u="none" cap="none" strike="noStrike">
                <a:solidFill>
                  <a:srgbClr val="006600"/>
                </a:solidFill>
                <a:latin typeface="Times New Roman"/>
                <a:ea typeface="Times New Roman"/>
                <a:cs typeface="Times New Roman"/>
                <a:sym typeface="Times New Roman"/>
              </a:rPr>
              <a:t>Sự ra đời các tổ chức cộng sản ở Việt Nam</a:t>
            </a:r>
            <a:endParaRPr b="1" i="0" sz="1600" u="none" cap="none" strike="noStrike">
              <a:solidFill>
                <a:srgbClr val="0066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4"/>
          <p:cNvSpPr txBox="1"/>
          <p:nvPr/>
        </p:nvSpPr>
        <p:spPr>
          <a:xfrm>
            <a:off x="711200" y="5486400"/>
            <a:ext cx="6299200" cy="927100"/>
          </a:xfrm>
          <a:prstGeom prst="rect">
            <a:avLst/>
          </a:prstGeom>
          <a:noFill/>
          <a:ln cap="flat" cmpd="sng" w="38100">
            <a:solidFill>
              <a:srgbClr val="000000"/>
            </a:solidFill>
            <a:prstDash val="dash"/>
            <a:miter lim="800000"/>
            <a:headEnd len="sm" w="sm" type="none"/>
            <a:tailEnd len="sm" w="sm" type="none"/>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hlink"/>
              </a:buClr>
              <a:buSzPts val="1600"/>
              <a:buFont typeface="Noto Sans Symbols"/>
              <a:buNone/>
            </a:pPr>
            <a:r>
              <a:rPr b="1" i="0" lang="en-US" sz="1600" u="none" cap="none" strike="noStrike">
                <a:solidFill>
                  <a:srgbClr val="0000FF"/>
                </a:solidFill>
                <a:latin typeface="Times New Roman"/>
                <a:ea typeface="Times New Roman"/>
                <a:cs typeface="Times New Roman"/>
                <a:sym typeface="Times New Roman"/>
              </a:rPr>
              <a:t>	Ngôi nhà số 312 Khâm Thiên, Hà Nội – Nơi thành lập Đông Dương Cộng sản Đảng ở Bắc Kỳ ngày 17/6/1929</a:t>
            </a:r>
            <a:endParaRPr b="0" i="0" sz="1400" u="none" cap="none" strike="noStrike">
              <a:solidFill>
                <a:srgbClr val="000000"/>
              </a:solidFill>
              <a:latin typeface="Arial"/>
              <a:ea typeface="Arial"/>
              <a:cs typeface="Arial"/>
              <a:sym typeface="Arial"/>
            </a:endParaRPr>
          </a:p>
        </p:txBody>
      </p:sp>
      <p:pic>
        <p:nvPicPr>
          <p:cNvPr descr="DSC00938" id="547" name="Google Shape;547;p34"/>
          <p:cNvPicPr preferRelativeResize="0"/>
          <p:nvPr/>
        </p:nvPicPr>
        <p:blipFill rotWithShape="1">
          <a:blip r:embed="rId3">
            <a:alphaModFix/>
          </a:blip>
          <a:srcRect b="0" l="3673" r="5932" t="0"/>
          <a:stretch/>
        </p:blipFill>
        <p:spPr>
          <a:xfrm>
            <a:off x="7213600" y="1676400"/>
            <a:ext cx="4201584" cy="4648200"/>
          </a:xfrm>
          <a:prstGeom prst="rect">
            <a:avLst/>
          </a:prstGeom>
          <a:noFill/>
          <a:ln cap="flat" cmpd="sng" w="38100">
            <a:solidFill>
              <a:srgbClr val="CC0000"/>
            </a:solidFill>
            <a:prstDash val="solid"/>
            <a:miter lim="800000"/>
            <a:headEnd len="sm" w="sm" type="none"/>
            <a:tailEnd len="sm" w="sm" type="none"/>
          </a:ln>
        </p:spPr>
      </p:pic>
      <p:pic>
        <p:nvPicPr>
          <p:cNvPr descr="Tn ddcsd" id="548" name="Google Shape;548;p34"/>
          <p:cNvPicPr preferRelativeResize="0"/>
          <p:nvPr/>
        </p:nvPicPr>
        <p:blipFill rotWithShape="1">
          <a:blip r:embed="rId4">
            <a:alphaModFix/>
          </a:blip>
          <a:srcRect b="2776" l="2272" r="2271" t="0"/>
          <a:stretch/>
        </p:blipFill>
        <p:spPr>
          <a:xfrm>
            <a:off x="1219200" y="1676400"/>
            <a:ext cx="5384800" cy="3365500"/>
          </a:xfrm>
          <a:prstGeom prst="rect">
            <a:avLst/>
          </a:prstGeom>
          <a:noFill/>
          <a:ln cap="flat" cmpd="sng" w="38100">
            <a:solidFill>
              <a:srgbClr val="0000FF"/>
            </a:solidFill>
            <a:prstDash val="solid"/>
            <a:miter lim="800000"/>
            <a:headEnd len="sm" w="sm" type="none"/>
            <a:tailEnd len="sm" w="sm" type="none"/>
          </a:ln>
        </p:spPr>
      </p:pic>
      <p:sp>
        <p:nvSpPr>
          <p:cNvPr id="549" name="Google Shape;549;p34"/>
          <p:cNvSpPr/>
          <p:nvPr/>
        </p:nvSpPr>
        <p:spPr>
          <a:xfrm>
            <a:off x="304800" y="914400"/>
            <a:ext cx="9448800" cy="457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400"/>
              <a:buFont typeface="Noto Sans Symbols"/>
              <a:buNone/>
            </a:pPr>
            <a:r>
              <a:rPr b="1" i="0" lang="en-US" sz="2400" u="none" cap="none" strike="noStrike">
                <a:solidFill>
                  <a:srgbClr val="006600"/>
                </a:solidFill>
                <a:latin typeface="Times New Roman"/>
                <a:ea typeface="Times New Roman"/>
                <a:cs typeface="Times New Roman"/>
                <a:sym typeface="Times New Roman"/>
              </a:rPr>
              <a:t>Sự ra đời các tổ chức cộng sản ở Việt Nam</a:t>
            </a:r>
            <a:endParaRPr b="1" i="0" sz="1600" u="none" cap="none" strike="noStrike">
              <a:solidFill>
                <a:srgbClr val="0066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Phong canh khach lau" id="554" name="Google Shape;554;p35"/>
          <p:cNvPicPr preferRelativeResize="0"/>
          <p:nvPr/>
        </p:nvPicPr>
        <p:blipFill rotWithShape="1">
          <a:blip r:embed="rId3">
            <a:alphaModFix/>
          </a:blip>
          <a:srcRect b="3620" l="7463" r="4477" t="7558"/>
          <a:stretch/>
        </p:blipFill>
        <p:spPr>
          <a:xfrm>
            <a:off x="3149600" y="1676401"/>
            <a:ext cx="6299200" cy="3609975"/>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313"/>
              </a:srgbClr>
            </a:outerShdw>
          </a:effectLst>
        </p:spPr>
      </p:pic>
      <p:sp>
        <p:nvSpPr>
          <p:cNvPr id="555" name="Google Shape;555;p35"/>
          <p:cNvSpPr txBox="1"/>
          <p:nvPr/>
        </p:nvSpPr>
        <p:spPr>
          <a:xfrm>
            <a:off x="2641600" y="5562600"/>
            <a:ext cx="8026400" cy="685800"/>
          </a:xfrm>
          <a:prstGeom prst="rect">
            <a:avLst/>
          </a:prstGeom>
          <a:noFill/>
          <a:ln cap="flat" cmpd="sng" w="57150">
            <a:solidFill>
              <a:srgbClr val="72903C"/>
            </a:solidFill>
            <a:prstDash val="dot"/>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b="1" i="0" lang="en-US" sz="2000" u="none" cap="none" strike="noStrike">
                <a:solidFill>
                  <a:srgbClr val="0000FF"/>
                </a:solidFill>
                <a:latin typeface="Times New Roman"/>
                <a:ea typeface="Times New Roman"/>
                <a:cs typeface="Times New Roman"/>
                <a:sym typeface="Times New Roman"/>
              </a:rPr>
              <a:t>	“Phong cảnh Khách lầu” </a:t>
            </a:r>
            <a:endParaRPr b="0" i="0" sz="1400" u="none" cap="none" strike="noStrike">
              <a:solidFill>
                <a:srgbClr val="000000"/>
              </a:solidFill>
              <a:latin typeface="Arial"/>
              <a:ea typeface="Arial"/>
              <a:cs typeface="Arial"/>
              <a:sym typeface="Arial"/>
            </a:endParaRPr>
          </a:p>
          <a:p>
            <a:pPr indent="-342900" lvl="0" marL="342900" marR="0" rtl="0" algn="ctr">
              <a:lnSpc>
                <a:spcPct val="90000"/>
              </a:lnSpc>
              <a:spcBef>
                <a:spcPts val="400"/>
              </a:spcBef>
              <a:spcAft>
                <a:spcPts val="0"/>
              </a:spcAft>
              <a:buClr>
                <a:schemeClr val="hlink"/>
              </a:buClr>
              <a:buSzPts val="2000"/>
              <a:buFont typeface="Noto Sans Symbols"/>
              <a:buNone/>
            </a:pPr>
            <a:r>
              <a:rPr b="1" i="0" lang="en-US" sz="2000" u="none" cap="none" strike="noStrike">
                <a:solidFill>
                  <a:srgbClr val="0000FF"/>
                </a:solidFill>
                <a:latin typeface="Times New Roman"/>
                <a:ea typeface="Times New Roman"/>
                <a:cs typeface="Times New Roman"/>
                <a:sym typeface="Times New Roman"/>
              </a:rPr>
              <a:t>Nơi thành lập An Nam cộng sản Đảng ở Nam Kỳ</a:t>
            </a:r>
            <a:endParaRPr b="0" i="0" sz="1400" u="none" cap="none" strike="noStrike">
              <a:solidFill>
                <a:srgbClr val="000000"/>
              </a:solidFill>
              <a:latin typeface="Arial"/>
              <a:ea typeface="Arial"/>
              <a:cs typeface="Arial"/>
              <a:sym typeface="Arial"/>
            </a:endParaRPr>
          </a:p>
        </p:txBody>
      </p:sp>
      <p:sp>
        <p:nvSpPr>
          <p:cNvPr id="556" name="Google Shape;556;p35"/>
          <p:cNvSpPr/>
          <p:nvPr/>
        </p:nvSpPr>
        <p:spPr>
          <a:xfrm>
            <a:off x="304800" y="990600"/>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400"/>
              <a:buFont typeface="Noto Sans Symbols"/>
              <a:buNone/>
            </a:pPr>
            <a:r>
              <a:rPr b="1" i="0" lang="en-US" sz="2400" u="none" cap="none" strike="noStrike">
                <a:solidFill>
                  <a:srgbClr val="006600"/>
                </a:solidFill>
                <a:latin typeface="Times New Roman"/>
                <a:ea typeface="Times New Roman"/>
                <a:cs typeface="Times New Roman"/>
                <a:sym typeface="Times New Roman"/>
              </a:rPr>
              <a:t>Sự ra đời các tổ chức cộng sản ở Việt Nam</a:t>
            </a:r>
            <a:endParaRPr b="1" i="0" sz="1600" u="none" cap="none" strike="noStrike">
              <a:solidFill>
                <a:srgbClr val="0066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descr="DSC01030.JPG" id="561" name="Google Shape;561;p36"/>
          <p:cNvPicPr preferRelativeResize="0"/>
          <p:nvPr/>
        </p:nvPicPr>
        <p:blipFill rotWithShape="1">
          <a:blip r:embed="rId3">
            <a:alphaModFix/>
          </a:blip>
          <a:srcRect b="3888" l="5822" r="2063" t="0"/>
          <a:stretch/>
        </p:blipFill>
        <p:spPr>
          <a:xfrm rot="-1146843">
            <a:off x="535518" y="3451226"/>
            <a:ext cx="2669116" cy="2786063"/>
          </a:xfrm>
          <a:prstGeom prst="rect">
            <a:avLst/>
          </a:prstGeom>
          <a:noFill/>
          <a:ln>
            <a:noFill/>
          </a:ln>
          <a:effectLst>
            <a:outerShdw blurRad="292100" rotWithShape="0" algn="tl" dir="2700000" dist="139700">
              <a:srgbClr val="333333">
                <a:alpha val="64313"/>
              </a:srgbClr>
            </a:outerShdw>
          </a:effectLst>
        </p:spPr>
      </p:pic>
      <p:sp>
        <p:nvSpPr>
          <p:cNvPr id="562" name="Google Shape;562;p36"/>
          <p:cNvSpPr txBox="1"/>
          <p:nvPr/>
        </p:nvSpPr>
        <p:spPr>
          <a:xfrm>
            <a:off x="1930400" y="1676400"/>
            <a:ext cx="9753600" cy="2209800"/>
          </a:xfrm>
          <a:prstGeom prst="rect">
            <a:avLst/>
          </a:prstGeom>
          <a:noFill/>
          <a:ln cap="flat" cmpd="thickThin" w="57150">
            <a:solidFill>
              <a:srgbClr val="CC0000"/>
            </a:solidFill>
            <a:prstDash val="solid"/>
            <a:miter lim="800000"/>
            <a:headEnd len="sm" w="sm" type="none"/>
            <a:tailEnd len="sm" w="sm" type="none"/>
          </a:ln>
        </p:spPr>
        <p:txBody>
          <a:bodyPr anchorCtr="0" anchor="t" bIns="45700" lIns="91425" spcFirstLastPara="1" rIns="182875" wrap="square" tIns="137150">
            <a:noAutofit/>
          </a:bodyPr>
          <a:lstStyle/>
          <a:p>
            <a:pPr indent="-342900" lvl="0" marL="342900" marR="0" rtl="0" algn="l">
              <a:lnSpc>
                <a:spcPct val="100000"/>
              </a:lnSpc>
              <a:spcBef>
                <a:spcPts val="0"/>
              </a:spcBef>
              <a:spcAft>
                <a:spcPts val="0"/>
              </a:spcAft>
              <a:buClr>
                <a:schemeClr val="hlink"/>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“Những người giác ngộ cộng sản chân chính trong Tân Việt Cách mệnh đảng trịnh trọng tuyên ngôn cùng toàn thể đảng viên Tân Việt cách mệnh đảng, toàn thể thợ thuyền, dân cày và lao khổ biết rằng chúng tôi chính thức thành lập ra </a:t>
            </a:r>
            <a:endParaRPr b="1" i="0" sz="2400" u="none" cap="none" strike="noStrike">
              <a:solidFill>
                <a:srgbClr val="000000"/>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hlink"/>
              </a:buClr>
              <a:buSzPts val="3200"/>
              <a:buFont typeface="Noto Sans Symbols"/>
              <a:buNone/>
            </a:pPr>
            <a:r>
              <a:rPr b="1" i="1" lang="en-US" sz="3200" u="none" cap="none" strike="noStrike">
                <a:solidFill>
                  <a:srgbClr val="FF0000"/>
                </a:solidFill>
                <a:latin typeface="Times New Roman"/>
                <a:ea typeface="Times New Roman"/>
                <a:cs typeface="Times New Roman"/>
                <a:sym typeface="Times New Roman"/>
              </a:rPr>
              <a:t>Đông Dương Cộng sản liên đoàn” </a:t>
            </a:r>
            <a:endParaRPr b="1" i="1" sz="2400" u="none" cap="none" strike="noStrike">
              <a:solidFill>
                <a:srgbClr val="FF0000"/>
              </a:solidFill>
              <a:latin typeface="Times New Roman"/>
              <a:ea typeface="Times New Roman"/>
              <a:cs typeface="Times New Roman"/>
              <a:sym typeface="Times New Roman"/>
            </a:endParaRPr>
          </a:p>
        </p:txBody>
      </p:sp>
      <p:sp>
        <p:nvSpPr>
          <p:cNvPr id="563" name="Google Shape;563;p36"/>
          <p:cNvSpPr/>
          <p:nvPr/>
        </p:nvSpPr>
        <p:spPr>
          <a:xfrm>
            <a:off x="2235200" y="3962401"/>
            <a:ext cx="9550400" cy="69691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hlink"/>
              </a:buClr>
              <a:buSzPts val="1800"/>
              <a:buFont typeface="Noto Sans Symbols"/>
              <a:buNone/>
            </a:pPr>
            <a:r>
              <a:rPr b="1" i="0" lang="en-US" sz="1800" u="none" cap="none" strike="noStrike">
                <a:solidFill>
                  <a:srgbClr val="0000FF"/>
                </a:solidFill>
                <a:latin typeface="Times New Roman"/>
                <a:ea typeface="Times New Roman"/>
                <a:cs typeface="Times New Roman"/>
                <a:sym typeface="Times New Roman"/>
              </a:rPr>
              <a:t>(Trích dẫn nội dung của bản Tuyên đạt năm 1929, Đảng Cộng sản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360"/>
              </a:spcBef>
              <a:spcAft>
                <a:spcPts val="0"/>
              </a:spcAft>
              <a:buClr>
                <a:schemeClr val="hlink"/>
              </a:buClr>
              <a:buSzPts val="1800"/>
              <a:buFont typeface="Noto Sans Symbols"/>
              <a:buNone/>
            </a:pPr>
            <a:r>
              <a:rPr b="1" i="0" lang="en-US" sz="1800" u="none" cap="none" strike="noStrike">
                <a:solidFill>
                  <a:srgbClr val="0000FF"/>
                </a:solidFill>
                <a:latin typeface="Times New Roman"/>
                <a:ea typeface="Times New Roman"/>
                <a:cs typeface="Times New Roman"/>
                <a:sym typeface="Times New Roman"/>
              </a:rPr>
              <a:t>Việt Nam, Văn kiện Đảng toàn tập, NXB CTQG, tập 1, tr.404) </a:t>
            </a:r>
            <a:endParaRPr b="0" i="0" sz="1400" u="none" cap="none" strike="noStrike">
              <a:solidFill>
                <a:srgbClr val="000000"/>
              </a:solidFill>
              <a:latin typeface="Arial"/>
              <a:ea typeface="Arial"/>
              <a:cs typeface="Arial"/>
              <a:sym typeface="Arial"/>
            </a:endParaRPr>
          </a:p>
        </p:txBody>
      </p:sp>
      <p:sp>
        <p:nvSpPr>
          <p:cNvPr id="564" name="Google Shape;564;p36"/>
          <p:cNvSpPr/>
          <p:nvPr/>
        </p:nvSpPr>
        <p:spPr>
          <a:xfrm>
            <a:off x="304800" y="990600"/>
            <a:ext cx="9448800" cy="457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400"/>
              <a:buFont typeface="Noto Sans Symbols"/>
              <a:buNone/>
            </a:pPr>
            <a:r>
              <a:rPr b="1" i="0" lang="en-US" sz="2400" u="none" cap="none" strike="noStrike">
                <a:solidFill>
                  <a:srgbClr val="006600"/>
                </a:solidFill>
                <a:latin typeface="Times New Roman"/>
                <a:ea typeface="Times New Roman"/>
                <a:cs typeface="Times New Roman"/>
                <a:sym typeface="Times New Roman"/>
              </a:rPr>
              <a:t>Sự ra đời các tổ chức cộng sản ở Việt Nam</a:t>
            </a:r>
            <a:endParaRPr b="1" i="0" sz="1600" u="none" cap="none" strike="noStrike">
              <a:solidFill>
                <a:srgbClr val="0066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37"/>
          <p:cNvGrpSpPr/>
          <p:nvPr/>
        </p:nvGrpSpPr>
        <p:grpSpPr>
          <a:xfrm>
            <a:off x="1257300" y="1600201"/>
            <a:ext cx="5759451" cy="4240213"/>
            <a:chOff x="340" y="1077"/>
            <a:chExt cx="2721" cy="2671"/>
          </a:xfrm>
        </p:grpSpPr>
        <p:sp>
          <p:nvSpPr>
            <p:cNvPr id="570" name="Google Shape;570;p37"/>
            <p:cNvSpPr txBox="1"/>
            <p:nvPr/>
          </p:nvSpPr>
          <p:spPr>
            <a:xfrm>
              <a:off x="340" y="1749"/>
              <a:ext cx="986" cy="526"/>
            </a:xfrm>
            <a:prstGeom prst="rect">
              <a:avLst/>
            </a:prstGeom>
            <a:gradFill>
              <a:gsLst>
                <a:gs pos="0">
                  <a:srgbClr val="F08B54"/>
                </a:gs>
                <a:gs pos="50000">
                  <a:srgbClr val="F67A26"/>
                </a:gs>
                <a:gs pos="100000">
                  <a:srgbClr val="E36A18"/>
                </a:gs>
              </a:gsLst>
              <a:lin ang="54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ahoma"/>
                  <a:ea typeface="Tahoma"/>
                  <a:cs typeface="Tahoma"/>
                  <a:sym typeface="Tahoma"/>
                </a:rPr>
                <a:t>Hội Việt Nam cách mạng thanh niên</a:t>
              </a:r>
              <a:endParaRPr b="0" i="0" sz="1400" u="none" cap="none" strike="noStrike">
                <a:solidFill>
                  <a:srgbClr val="000000"/>
                </a:solidFill>
                <a:latin typeface="Arial"/>
                <a:ea typeface="Arial"/>
                <a:cs typeface="Arial"/>
                <a:sym typeface="Arial"/>
              </a:endParaRPr>
            </a:p>
          </p:txBody>
        </p:sp>
        <p:grpSp>
          <p:nvGrpSpPr>
            <p:cNvPr id="571" name="Google Shape;571;p37"/>
            <p:cNvGrpSpPr/>
            <p:nvPr/>
          </p:nvGrpSpPr>
          <p:grpSpPr>
            <a:xfrm>
              <a:off x="340" y="1077"/>
              <a:ext cx="2721" cy="2671"/>
              <a:chOff x="340" y="1071"/>
              <a:chExt cx="2721" cy="2671"/>
            </a:xfrm>
          </p:grpSpPr>
          <p:sp>
            <p:nvSpPr>
              <p:cNvPr id="572" name="Google Shape;572;p37"/>
              <p:cNvSpPr/>
              <p:nvPr/>
            </p:nvSpPr>
            <p:spPr>
              <a:xfrm>
                <a:off x="1973" y="1904"/>
                <a:ext cx="1079" cy="991"/>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3300"/>
                    </a:solidFill>
                    <a:latin typeface="Tahoma"/>
                    <a:ea typeface="Tahoma"/>
                    <a:cs typeface="Tahoma"/>
                    <a:sym typeface="Tahoma"/>
                  </a:rPr>
                  <a:t>Đông Dương Cộng sản đảng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3300"/>
                    </a:solidFill>
                    <a:latin typeface="Tahoma"/>
                    <a:ea typeface="Tahoma"/>
                    <a:cs typeface="Tahoma"/>
                    <a:sym typeface="Tahoma"/>
                  </a:rPr>
                  <a:t>6/1929</a:t>
                </a:r>
                <a:endParaRPr b="0" i="0" sz="1400" u="none" cap="none" strike="noStrike">
                  <a:solidFill>
                    <a:srgbClr val="000000"/>
                  </a:solidFill>
                  <a:latin typeface="Arial"/>
                  <a:ea typeface="Arial"/>
                  <a:cs typeface="Arial"/>
                  <a:sym typeface="Arial"/>
                </a:endParaRPr>
              </a:p>
            </p:txBody>
          </p:sp>
          <p:sp>
            <p:nvSpPr>
              <p:cNvPr id="573" name="Google Shape;573;p37"/>
              <p:cNvSpPr txBox="1"/>
              <p:nvPr/>
            </p:nvSpPr>
            <p:spPr>
              <a:xfrm>
                <a:off x="340" y="3069"/>
                <a:ext cx="994" cy="264"/>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Hội Tân Việt</a:t>
                </a:r>
                <a:endParaRPr b="0" i="0" sz="1400" u="none" cap="none" strike="noStrike">
                  <a:solidFill>
                    <a:srgbClr val="000000"/>
                  </a:solidFill>
                  <a:latin typeface="Arial"/>
                  <a:ea typeface="Arial"/>
                  <a:cs typeface="Arial"/>
                  <a:sym typeface="Arial"/>
                </a:endParaRPr>
              </a:p>
            </p:txBody>
          </p:sp>
          <p:grpSp>
            <p:nvGrpSpPr>
              <p:cNvPr id="574" name="Google Shape;574;p37"/>
              <p:cNvGrpSpPr/>
              <p:nvPr/>
            </p:nvGrpSpPr>
            <p:grpSpPr>
              <a:xfrm>
                <a:off x="1334" y="1580"/>
                <a:ext cx="639" cy="1621"/>
                <a:chOff x="1334" y="1580"/>
                <a:chExt cx="1011" cy="1621"/>
              </a:xfrm>
            </p:grpSpPr>
            <p:cxnSp>
              <p:nvCxnSpPr>
                <p:cNvPr id="575" name="Google Shape;575;p37"/>
                <p:cNvCxnSpPr/>
                <p:nvPr/>
              </p:nvCxnSpPr>
              <p:spPr>
                <a:xfrm>
                  <a:off x="1334" y="2043"/>
                  <a:ext cx="1002" cy="389"/>
                </a:xfrm>
                <a:prstGeom prst="straightConnector1">
                  <a:avLst/>
                </a:prstGeom>
                <a:noFill/>
                <a:ln cap="flat" cmpd="sng" w="38100">
                  <a:solidFill>
                    <a:srgbClr val="663300"/>
                  </a:solidFill>
                  <a:prstDash val="solid"/>
                  <a:round/>
                  <a:headEnd len="sm" w="sm" type="none"/>
                  <a:tailEnd len="med" w="med" type="triangle"/>
                </a:ln>
              </p:spPr>
            </p:cxnSp>
            <p:cxnSp>
              <p:nvCxnSpPr>
                <p:cNvPr id="576" name="Google Shape;576;p37"/>
                <p:cNvCxnSpPr/>
                <p:nvPr/>
              </p:nvCxnSpPr>
              <p:spPr>
                <a:xfrm>
                  <a:off x="1334" y="3201"/>
                  <a:ext cx="1011" cy="0"/>
                </a:xfrm>
                <a:prstGeom prst="straightConnector1">
                  <a:avLst/>
                </a:prstGeom>
                <a:noFill/>
                <a:ln cap="flat" cmpd="sng" w="38100">
                  <a:solidFill>
                    <a:srgbClr val="663300"/>
                  </a:solidFill>
                  <a:prstDash val="solid"/>
                  <a:round/>
                  <a:headEnd len="sm" w="sm" type="none"/>
                  <a:tailEnd len="med" w="med" type="triangle"/>
                </a:ln>
              </p:spPr>
            </p:cxnSp>
            <p:cxnSp>
              <p:nvCxnSpPr>
                <p:cNvPr id="577" name="Google Shape;577;p37"/>
                <p:cNvCxnSpPr/>
                <p:nvPr/>
              </p:nvCxnSpPr>
              <p:spPr>
                <a:xfrm flipH="1" rot="10800000">
                  <a:off x="1334" y="1580"/>
                  <a:ext cx="1011" cy="463"/>
                </a:xfrm>
                <a:prstGeom prst="straightConnector1">
                  <a:avLst/>
                </a:prstGeom>
                <a:noFill/>
                <a:ln cap="flat" cmpd="sng" w="38100">
                  <a:solidFill>
                    <a:srgbClr val="663300"/>
                  </a:solidFill>
                  <a:prstDash val="solid"/>
                  <a:round/>
                  <a:headEnd len="sm" w="sm" type="none"/>
                  <a:tailEnd len="med" w="med" type="triangle"/>
                </a:ln>
              </p:spPr>
            </p:cxnSp>
          </p:grpSp>
          <p:cxnSp>
            <p:nvCxnSpPr>
              <p:cNvPr id="578" name="Google Shape;578;p37"/>
              <p:cNvCxnSpPr/>
              <p:nvPr/>
            </p:nvCxnSpPr>
            <p:spPr>
              <a:xfrm>
                <a:off x="847" y="2275"/>
                <a:ext cx="0" cy="794"/>
              </a:xfrm>
              <a:prstGeom prst="straightConnector1">
                <a:avLst/>
              </a:prstGeom>
              <a:noFill/>
              <a:ln cap="flat" cmpd="sng" w="38100">
                <a:solidFill>
                  <a:srgbClr val="663300"/>
                </a:solidFill>
                <a:prstDash val="solid"/>
                <a:round/>
                <a:headEnd len="sm" w="sm" type="none"/>
                <a:tailEnd len="med" w="med" type="triangle"/>
              </a:ln>
            </p:spPr>
          </p:cxnSp>
          <p:grpSp>
            <p:nvGrpSpPr>
              <p:cNvPr id="579" name="Google Shape;579;p37"/>
              <p:cNvGrpSpPr/>
              <p:nvPr/>
            </p:nvGrpSpPr>
            <p:grpSpPr>
              <a:xfrm>
                <a:off x="1982" y="1071"/>
                <a:ext cx="1079" cy="2671"/>
                <a:chOff x="2345" y="1071"/>
                <a:chExt cx="1079" cy="2671"/>
              </a:xfrm>
            </p:grpSpPr>
            <p:sp>
              <p:nvSpPr>
                <p:cNvPr id="580" name="Google Shape;580;p37"/>
                <p:cNvSpPr/>
                <p:nvPr/>
              </p:nvSpPr>
              <p:spPr>
                <a:xfrm>
                  <a:off x="2345" y="2750"/>
                  <a:ext cx="1079" cy="992"/>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Đông Dương CSLĐ</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9/1929</a:t>
                  </a:r>
                  <a:endParaRPr b="0" i="0" sz="1400" u="none" cap="none" strike="noStrike">
                    <a:solidFill>
                      <a:srgbClr val="000000"/>
                    </a:solidFill>
                    <a:latin typeface="Arial"/>
                    <a:ea typeface="Arial"/>
                    <a:cs typeface="Arial"/>
                    <a:sym typeface="Arial"/>
                  </a:endParaRPr>
                </a:p>
              </p:txBody>
            </p:sp>
            <p:sp>
              <p:nvSpPr>
                <p:cNvPr id="581" name="Google Shape;581;p37"/>
                <p:cNvSpPr/>
                <p:nvPr/>
              </p:nvSpPr>
              <p:spPr>
                <a:xfrm>
                  <a:off x="2345" y="1071"/>
                  <a:ext cx="1079" cy="992"/>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An Nam CSĐ</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8/1929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cxnSp>
              <p:nvCxnSpPr>
                <p:cNvPr id="582" name="Google Shape;582;p37"/>
                <p:cNvCxnSpPr/>
                <p:nvPr/>
              </p:nvCxnSpPr>
              <p:spPr>
                <a:xfrm>
                  <a:off x="2565" y="1712"/>
                  <a:ext cx="0" cy="463"/>
                </a:xfrm>
                <a:prstGeom prst="straightConnector1">
                  <a:avLst/>
                </a:prstGeom>
                <a:noFill/>
                <a:ln cap="flat" cmpd="sng" w="38100">
                  <a:solidFill>
                    <a:srgbClr val="663300"/>
                  </a:solidFill>
                  <a:prstDash val="solid"/>
                  <a:round/>
                  <a:headEnd len="sm" w="sm" type="none"/>
                  <a:tailEnd len="med" w="med" type="triangle"/>
                </a:ln>
              </p:spPr>
            </p:cxnSp>
            <p:cxnSp>
              <p:nvCxnSpPr>
                <p:cNvPr id="583" name="Google Shape;583;p37"/>
                <p:cNvCxnSpPr/>
                <p:nvPr/>
              </p:nvCxnSpPr>
              <p:spPr>
                <a:xfrm>
                  <a:off x="3171" y="1719"/>
                  <a:ext cx="0" cy="463"/>
                </a:xfrm>
                <a:prstGeom prst="straightConnector1">
                  <a:avLst/>
                </a:prstGeom>
                <a:noFill/>
                <a:ln cap="flat" cmpd="sng" w="38100">
                  <a:solidFill>
                    <a:srgbClr val="663300"/>
                  </a:solidFill>
                  <a:prstDash val="solid"/>
                  <a:round/>
                  <a:headEnd len="med" w="med" type="triangle"/>
                  <a:tailEnd len="sm" w="sm" type="none"/>
                </a:ln>
              </p:spPr>
            </p:cxnSp>
            <p:cxnSp>
              <p:nvCxnSpPr>
                <p:cNvPr id="584" name="Google Shape;584;p37"/>
                <p:cNvCxnSpPr/>
                <p:nvPr/>
              </p:nvCxnSpPr>
              <p:spPr>
                <a:xfrm>
                  <a:off x="2565" y="2572"/>
                  <a:ext cx="0" cy="462"/>
                </a:xfrm>
                <a:prstGeom prst="straightConnector1">
                  <a:avLst/>
                </a:prstGeom>
                <a:noFill/>
                <a:ln cap="flat" cmpd="sng" w="38100">
                  <a:solidFill>
                    <a:srgbClr val="663300"/>
                  </a:solidFill>
                  <a:prstDash val="solid"/>
                  <a:round/>
                  <a:headEnd len="sm" w="sm" type="none"/>
                  <a:tailEnd len="med" w="med" type="triangle"/>
                </a:ln>
              </p:spPr>
            </p:cxnSp>
            <p:cxnSp>
              <p:nvCxnSpPr>
                <p:cNvPr id="585" name="Google Shape;585;p37"/>
                <p:cNvCxnSpPr/>
                <p:nvPr/>
              </p:nvCxnSpPr>
              <p:spPr>
                <a:xfrm>
                  <a:off x="3171" y="2572"/>
                  <a:ext cx="0" cy="462"/>
                </a:xfrm>
                <a:prstGeom prst="straightConnector1">
                  <a:avLst/>
                </a:prstGeom>
                <a:noFill/>
                <a:ln cap="flat" cmpd="sng" w="38100">
                  <a:solidFill>
                    <a:srgbClr val="663300"/>
                  </a:solidFill>
                  <a:prstDash val="solid"/>
                  <a:round/>
                  <a:headEnd len="med" w="med" type="triangle"/>
                  <a:tailEnd len="sm" w="sm" type="none"/>
                </a:ln>
              </p:spPr>
            </p:cxnSp>
          </p:grpSp>
        </p:grpSp>
      </p:grpSp>
      <p:grpSp>
        <p:nvGrpSpPr>
          <p:cNvPr id="586" name="Google Shape;586;p37"/>
          <p:cNvGrpSpPr/>
          <p:nvPr/>
        </p:nvGrpSpPr>
        <p:grpSpPr>
          <a:xfrm>
            <a:off x="7213601" y="1905000"/>
            <a:ext cx="4571999" cy="3505200"/>
            <a:chOff x="3606" y="1480"/>
            <a:chExt cx="2017" cy="1950"/>
          </a:xfrm>
        </p:grpSpPr>
        <p:sp>
          <p:nvSpPr>
            <p:cNvPr id="587" name="Google Shape;587;p37"/>
            <p:cNvSpPr/>
            <p:nvPr/>
          </p:nvSpPr>
          <p:spPr>
            <a:xfrm>
              <a:off x="3606" y="1480"/>
              <a:ext cx="2017" cy="1950"/>
            </a:xfrm>
            <a:prstGeom prst="ellipse">
              <a:avLst/>
            </a:prstGeom>
            <a:gradFill>
              <a:gsLst>
                <a:gs pos="0">
                  <a:srgbClr val="F08B54"/>
                </a:gs>
                <a:gs pos="50000">
                  <a:srgbClr val="F67A26"/>
                </a:gs>
                <a:gs pos="100000">
                  <a:srgbClr val="E36A18"/>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nvGrpSpPr>
            <p:cNvPr id="588" name="Google Shape;588;p37"/>
            <p:cNvGrpSpPr/>
            <p:nvPr/>
          </p:nvGrpSpPr>
          <p:grpSpPr>
            <a:xfrm>
              <a:off x="3606" y="2239"/>
              <a:ext cx="1996" cy="957"/>
              <a:chOff x="3606" y="2251"/>
              <a:chExt cx="1996" cy="957"/>
            </a:xfrm>
          </p:grpSpPr>
          <p:cxnSp>
            <p:nvCxnSpPr>
              <p:cNvPr id="589" name="Google Shape;589;p37"/>
              <p:cNvCxnSpPr/>
              <p:nvPr/>
            </p:nvCxnSpPr>
            <p:spPr>
              <a:xfrm>
                <a:off x="3606" y="2478"/>
                <a:ext cx="1043" cy="1"/>
              </a:xfrm>
              <a:prstGeom prst="straightConnector1">
                <a:avLst/>
              </a:prstGeom>
              <a:noFill/>
              <a:ln cap="flat" cmpd="sng" w="38100">
                <a:solidFill>
                  <a:srgbClr val="663300"/>
                </a:solidFill>
                <a:prstDash val="solid"/>
                <a:round/>
                <a:headEnd len="sm" w="sm" type="none"/>
                <a:tailEnd len="sm" w="sm" type="none"/>
              </a:ln>
            </p:spPr>
          </p:cxnSp>
          <p:cxnSp>
            <p:nvCxnSpPr>
              <p:cNvPr id="590" name="Google Shape;590;p37"/>
              <p:cNvCxnSpPr/>
              <p:nvPr/>
            </p:nvCxnSpPr>
            <p:spPr>
              <a:xfrm flipH="1" rot="10800000">
                <a:off x="4649" y="2251"/>
                <a:ext cx="953" cy="227"/>
              </a:xfrm>
              <a:prstGeom prst="straightConnector1">
                <a:avLst/>
              </a:prstGeom>
              <a:noFill/>
              <a:ln cap="flat" cmpd="sng" w="38100">
                <a:solidFill>
                  <a:srgbClr val="663300"/>
                </a:solidFill>
                <a:prstDash val="solid"/>
                <a:round/>
                <a:headEnd len="sm" w="sm" type="none"/>
                <a:tailEnd len="sm" w="sm" type="none"/>
              </a:ln>
            </p:spPr>
          </p:cxnSp>
          <p:cxnSp>
            <p:nvCxnSpPr>
              <p:cNvPr id="591" name="Google Shape;591;p37"/>
              <p:cNvCxnSpPr/>
              <p:nvPr/>
            </p:nvCxnSpPr>
            <p:spPr>
              <a:xfrm>
                <a:off x="4645" y="2474"/>
                <a:ext cx="574" cy="734"/>
              </a:xfrm>
              <a:prstGeom prst="straightConnector1">
                <a:avLst/>
              </a:prstGeom>
              <a:noFill/>
              <a:ln cap="flat" cmpd="sng" w="38100">
                <a:solidFill>
                  <a:srgbClr val="663300"/>
                </a:solidFill>
                <a:prstDash val="solid"/>
                <a:round/>
                <a:headEnd len="sm" w="sm" type="none"/>
                <a:tailEnd len="sm" w="sm" type="none"/>
              </a:ln>
            </p:spPr>
          </p:cxnSp>
        </p:grpSp>
      </p:grpSp>
      <p:sp>
        <p:nvSpPr>
          <p:cNvPr id="592" name="Google Shape;592;p37"/>
          <p:cNvSpPr/>
          <p:nvPr/>
        </p:nvSpPr>
        <p:spPr>
          <a:xfrm>
            <a:off x="7886701" y="2408240"/>
            <a:ext cx="3551767" cy="698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3300"/>
                </a:solidFill>
                <a:latin typeface="Tahoma"/>
                <a:ea typeface="Tahoma"/>
                <a:cs typeface="Tahoma"/>
                <a:sym typeface="Tahoma"/>
              </a:rPr>
              <a:t>Đông Dương CSĐ</a:t>
            </a:r>
            <a:endParaRPr b="0" i="0" sz="1400" u="none" cap="none" strike="noStrike">
              <a:solidFill>
                <a:srgbClr val="000000"/>
              </a:solidFill>
              <a:latin typeface="Arial"/>
              <a:ea typeface="Arial"/>
              <a:cs typeface="Arial"/>
              <a:sym typeface="Arial"/>
            </a:endParaRPr>
          </a:p>
        </p:txBody>
      </p:sp>
      <p:sp>
        <p:nvSpPr>
          <p:cNvPr id="593" name="Google Shape;593;p37"/>
          <p:cNvSpPr/>
          <p:nvPr/>
        </p:nvSpPr>
        <p:spPr>
          <a:xfrm>
            <a:off x="7884584" y="3824289"/>
            <a:ext cx="2032000" cy="12969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An Nam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 CSĐ</a:t>
            </a:r>
            <a:endParaRPr b="0" i="0" sz="1400" u="none" cap="none" strike="noStrike">
              <a:solidFill>
                <a:srgbClr val="000000"/>
              </a:solidFill>
              <a:latin typeface="Arial"/>
              <a:ea typeface="Arial"/>
              <a:cs typeface="Arial"/>
              <a:sym typeface="Arial"/>
            </a:endParaRPr>
          </a:p>
        </p:txBody>
      </p:sp>
      <p:sp>
        <p:nvSpPr>
          <p:cNvPr id="594" name="Google Shape;594;p37"/>
          <p:cNvSpPr/>
          <p:nvPr/>
        </p:nvSpPr>
        <p:spPr>
          <a:xfrm>
            <a:off x="9963149" y="3581400"/>
            <a:ext cx="1822451" cy="10080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Đông Dương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CSLĐ</a:t>
            </a:r>
            <a:endParaRPr b="0" i="0" sz="1400" u="none" cap="none" strike="noStrike">
              <a:solidFill>
                <a:srgbClr val="000000"/>
              </a:solidFill>
              <a:latin typeface="Arial"/>
              <a:ea typeface="Arial"/>
              <a:cs typeface="Arial"/>
              <a:sym typeface="Arial"/>
            </a:endParaRPr>
          </a:p>
        </p:txBody>
      </p:sp>
      <p:sp>
        <p:nvSpPr>
          <p:cNvPr id="595" name="Google Shape;595;p37"/>
          <p:cNvSpPr/>
          <p:nvPr/>
        </p:nvSpPr>
        <p:spPr>
          <a:xfrm>
            <a:off x="1320800" y="6096001"/>
            <a:ext cx="10363200" cy="3603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Mức độ ảnh hưởng của các tổ chức cộng sản ở Việt Nam 1929</a:t>
            </a:r>
            <a:endParaRPr b="1" i="0" sz="2400" u="none" cap="none" strike="noStrike">
              <a:solidFill>
                <a:schemeClr val="dk1"/>
              </a:solidFill>
              <a:latin typeface="Times New Roman"/>
              <a:ea typeface="Times New Roman"/>
              <a:cs typeface="Times New Roman"/>
              <a:sym typeface="Times New Roman"/>
            </a:endParaRPr>
          </a:p>
        </p:txBody>
      </p:sp>
      <p:sp>
        <p:nvSpPr>
          <p:cNvPr id="596" name="Google Shape;596;p37"/>
          <p:cNvSpPr/>
          <p:nvPr/>
        </p:nvSpPr>
        <p:spPr>
          <a:xfrm>
            <a:off x="304800" y="1143000"/>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400"/>
              <a:buFont typeface="Noto Sans Symbols"/>
              <a:buNone/>
            </a:pPr>
            <a:r>
              <a:rPr b="1" i="0" lang="en-US" sz="2400" u="none" cap="none" strike="noStrike">
                <a:solidFill>
                  <a:srgbClr val="006600"/>
                </a:solidFill>
                <a:latin typeface="Times New Roman"/>
                <a:ea typeface="Times New Roman"/>
                <a:cs typeface="Times New Roman"/>
                <a:sym typeface="Times New Roman"/>
              </a:rPr>
              <a:t>Sự ra đời các tổ chức cộng sản ở Việt Nam</a:t>
            </a:r>
            <a:endParaRPr b="1" i="0" sz="1600" u="none" cap="none" strike="noStrike">
              <a:solidFill>
                <a:srgbClr val="006600"/>
              </a:solidFill>
              <a:latin typeface="Times New Roman"/>
              <a:ea typeface="Times New Roman"/>
              <a:cs typeface="Times New Roman"/>
              <a:sym typeface="Times New Roman"/>
            </a:endParaRPr>
          </a:p>
        </p:txBody>
      </p:sp>
      <p:sp>
        <p:nvSpPr>
          <p:cNvPr id="597" name="Google Shape;597;p37"/>
          <p:cNvSpPr txBox="1"/>
          <p:nvPr/>
        </p:nvSpPr>
        <p:spPr>
          <a:xfrm>
            <a:off x="9753600" y="878550"/>
            <a:ext cx="16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rgbClr val="FF33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1200">
                <a:solidFill>
                  <a:schemeClr val="dk1"/>
                </a:solidFill>
                <a:latin typeface="Arial"/>
                <a:ea typeface="Arial"/>
                <a:cs typeface="Arial"/>
                <a:sym typeface="Arial"/>
              </a:rPr>
              <a:t>Khoa Đại cương</a:t>
            </a:r>
            <a:r>
              <a:rPr b="0" lang="en-US" sz="1200">
                <a:solidFill>
                  <a:schemeClr val="dk1"/>
                </a:solidFill>
                <a:latin typeface="Arial"/>
                <a:ea typeface="Arial"/>
                <a:cs typeface="Arial"/>
                <a:sym typeface="Arial"/>
              </a:rPr>
              <a:t> </a:t>
            </a:r>
            <a:endParaRPr/>
          </a:p>
        </p:txBody>
      </p:sp>
      <p:pic>
        <p:nvPicPr>
          <p:cNvPr descr="TRINH DINH CUU" id="603" name="Google Shape;603;p38"/>
          <p:cNvPicPr preferRelativeResize="0"/>
          <p:nvPr/>
        </p:nvPicPr>
        <p:blipFill rotWithShape="1">
          <a:blip r:embed="rId3">
            <a:alphaModFix/>
          </a:blip>
          <a:srcRect b="0" l="0" r="0" t="0"/>
          <a:stretch/>
        </p:blipFill>
        <p:spPr>
          <a:xfrm>
            <a:off x="1320800" y="2286001"/>
            <a:ext cx="1727200" cy="1884363"/>
          </a:xfrm>
          <a:prstGeom prst="rect">
            <a:avLst/>
          </a:prstGeom>
          <a:noFill/>
          <a:ln cap="flat" cmpd="sng" w="50800">
            <a:solidFill>
              <a:srgbClr val="000080"/>
            </a:solidFill>
            <a:prstDash val="solid"/>
            <a:miter lim="800000"/>
            <a:headEnd len="sm" w="sm" type="none"/>
            <a:tailEnd len="sm" w="sm" type="none"/>
          </a:ln>
        </p:spPr>
      </p:pic>
      <p:pic>
        <p:nvPicPr>
          <p:cNvPr descr="NGUYEN DUC CANH" id="604" name="Google Shape;604;p38"/>
          <p:cNvPicPr preferRelativeResize="0"/>
          <p:nvPr/>
        </p:nvPicPr>
        <p:blipFill rotWithShape="1">
          <a:blip r:embed="rId4">
            <a:alphaModFix/>
          </a:blip>
          <a:srcRect b="0" l="0" r="0" t="0"/>
          <a:stretch/>
        </p:blipFill>
        <p:spPr>
          <a:xfrm>
            <a:off x="2844801" y="4648201"/>
            <a:ext cx="1792817" cy="1889125"/>
          </a:xfrm>
          <a:prstGeom prst="rect">
            <a:avLst/>
          </a:prstGeom>
          <a:noFill/>
          <a:ln cap="flat" cmpd="sng" w="50800">
            <a:solidFill>
              <a:srgbClr val="000080"/>
            </a:solidFill>
            <a:prstDash val="solid"/>
            <a:miter lim="800000"/>
            <a:headEnd len="sm" w="sm" type="none"/>
            <a:tailEnd len="sm" w="sm" type="none"/>
          </a:ln>
        </p:spPr>
      </p:pic>
      <p:pic>
        <p:nvPicPr>
          <p:cNvPr descr="CHAU VAN LIEM" id="605" name="Google Shape;605;p38"/>
          <p:cNvPicPr preferRelativeResize="0"/>
          <p:nvPr/>
        </p:nvPicPr>
        <p:blipFill rotWithShape="1">
          <a:blip r:embed="rId5">
            <a:alphaModFix/>
          </a:blip>
          <a:srcRect b="0" l="0" r="0" t="0"/>
          <a:stretch/>
        </p:blipFill>
        <p:spPr>
          <a:xfrm>
            <a:off x="8534400" y="4648201"/>
            <a:ext cx="1559984" cy="1876425"/>
          </a:xfrm>
          <a:prstGeom prst="rect">
            <a:avLst/>
          </a:prstGeom>
          <a:noFill/>
          <a:ln cap="flat" cmpd="sng" w="50800">
            <a:solidFill>
              <a:srgbClr val="000080"/>
            </a:solidFill>
            <a:prstDash val="solid"/>
            <a:miter lim="800000"/>
            <a:headEnd len="sm" w="sm" type="none"/>
            <a:tailEnd len="sm" w="sm" type="none"/>
          </a:ln>
        </p:spPr>
      </p:pic>
      <p:pic>
        <p:nvPicPr>
          <p:cNvPr descr="NGUYEN THIEU" id="606" name="Google Shape;606;p38"/>
          <p:cNvPicPr preferRelativeResize="0"/>
          <p:nvPr/>
        </p:nvPicPr>
        <p:blipFill rotWithShape="1">
          <a:blip r:embed="rId6">
            <a:alphaModFix/>
          </a:blip>
          <a:srcRect b="0" l="0" r="0" t="0"/>
          <a:stretch/>
        </p:blipFill>
        <p:spPr>
          <a:xfrm>
            <a:off x="9855200" y="2286000"/>
            <a:ext cx="1610784" cy="1828800"/>
          </a:xfrm>
          <a:prstGeom prst="rect">
            <a:avLst/>
          </a:prstGeom>
          <a:noFill/>
          <a:ln cap="flat" cmpd="sng" w="57150">
            <a:solidFill>
              <a:srgbClr val="000080"/>
            </a:solidFill>
            <a:prstDash val="solid"/>
            <a:miter lim="800000"/>
            <a:headEnd len="sm" w="sm" type="none"/>
            <a:tailEnd len="sm" w="sm" type="none"/>
          </a:ln>
        </p:spPr>
      </p:pic>
      <p:pic>
        <p:nvPicPr>
          <p:cNvPr descr="HOI NGHI THANH LAP DANG" id="607" name="Google Shape;607;p38"/>
          <p:cNvPicPr preferRelativeResize="0"/>
          <p:nvPr/>
        </p:nvPicPr>
        <p:blipFill rotWithShape="1">
          <a:blip r:embed="rId7">
            <a:alphaModFix/>
          </a:blip>
          <a:srcRect b="6290" l="0" r="0" t="0"/>
          <a:stretch/>
        </p:blipFill>
        <p:spPr>
          <a:xfrm>
            <a:off x="4064000" y="2209801"/>
            <a:ext cx="3962400" cy="2168525"/>
          </a:xfrm>
          <a:prstGeom prst="rect">
            <a:avLst/>
          </a:prstGeom>
          <a:noFill/>
          <a:ln cap="flat" cmpd="sng" w="57150">
            <a:solidFill>
              <a:srgbClr val="CC0000"/>
            </a:solidFill>
            <a:prstDash val="solid"/>
            <a:miter lim="800000"/>
            <a:headEnd len="sm" w="sm" type="none"/>
            <a:tailEnd len="sm" w="sm" type="none"/>
          </a:ln>
        </p:spPr>
      </p:pic>
      <p:pic>
        <p:nvPicPr>
          <p:cNvPr descr="NAQ o TQ" id="608" name="Google Shape;608;p38"/>
          <p:cNvPicPr preferRelativeResize="0"/>
          <p:nvPr/>
        </p:nvPicPr>
        <p:blipFill rotWithShape="1">
          <a:blip r:embed="rId8">
            <a:alphaModFix/>
          </a:blip>
          <a:srcRect b="0" l="0" r="0" t="0"/>
          <a:stretch/>
        </p:blipFill>
        <p:spPr>
          <a:xfrm>
            <a:off x="5283201" y="4495800"/>
            <a:ext cx="2586567" cy="2362200"/>
          </a:xfrm>
          <a:prstGeom prst="rect">
            <a:avLst/>
          </a:prstGeom>
          <a:noFill/>
          <a:ln cap="flat" cmpd="sng" w="50800">
            <a:solidFill>
              <a:srgbClr val="000080"/>
            </a:solidFill>
            <a:prstDash val="solid"/>
            <a:miter lim="800000"/>
            <a:headEnd len="sm" w="sm" type="none"/>
            <a:tailEnd len="sm" w="sm" type="none"/>
          </a:ln>
        </p:spPr>
      </p:pic>
      <p:sp>
        <p:nvSpPr>
          <p:cNvPr id="609" name="Google Shape;609;p38"/>
          <p:cNvSpPr txBox="1"/>
          <p:nvPr/>
        </p:nvSpPr>
        <p:spPr>
          <a:xfrm>
            <a:off x="2484782" y="407504"/>
            <a:ext cx="7609601"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Times New Roman"/>
                <a:ea typeface="Times New Roman"/>
                <a:cs typeface="Times New Roman"/>
                <a:sym typeface="Times New Roman"/>
              </a:rPr>
              <a:t>Hội nghị thành lập Đảng Công sản Việt Nam và Cương lĩnh chính trị đầu tiên của Đảng</a:t>
            </a:r>
            <a:endParaRPr b="1" i="0" sz="2400" u="none" cap="none" strike="noStrike">
              <a:solidFill>
                <a:schemeClr val="accen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txBox="1"/>
          <p:nvPr/>
        </p:nvSpPr>
        <p:spPr>
          <a:xfrm>
            <a:off x="2184400" y="638177"/>
            <a:ext cx="79248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66"/>
                </a:solidFill>
                <a:latin typeface="Times New Roman"/>
                <a:ea typeface="Times New Roman"/>
                <a:cs typeface="Times New Roman"/>
                <a:sym typeface="Times New Roman"/>
              </a:rPr>
              <a:t>Hội nghị thành lập Đảng </a:t>
            </a:r>
            <a:endParaRPr b="0" i="0" sz="1400" u="none" cap="none" strike="noStrike">
              <a:solidFill>
                <a:srgbClr val="000000"/>
              </a:solidFill>
              <a:latin typeface="Arial"/>
              <a:ea typeface="Arial"/>
              <a:cs typeface="Arial"/>
              <a:sym typeface="Arial"/>
            </a:endParaRPr>
          </a:p>
        </p:txBody>
      </p:sp>
      <p:sp>
        <p:nvSpPr>
          <p:cNvPr id="615" name="Google Shape;615;p39"/>
          <p:cNvSpPr txBox="1"/>
          <p:nvPr/>
        </p:nvSpPr>
        <p:spPr>
          <a:xfrm>
            <a:off x="609600" y="1217614"/>
            <a:ext cx="11074500" cy="4466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Thời gian, địa điểm:</a:t>
            </a:r>
            <a:r>
              <a:rPr b="0" i="0" lang="en-US" sz="2200" u="none" cap="none" strike="noStrike">
                <a:solidFill>
                  <a:schemeClr val="dk1"/>
                </a:solidFill>
                <a:latin typeface="Times New Roman"/>
                <a:ea typeface="Times New Roman"/>
                <a:cs typeface="Times New Roman"/>
                <a:sym typeface="Times New Roman"/>
              </a:rPr>
              <a:t> T</a:t>
            </a:r>
            <a:r>
              <a:rPr b="0" i="0" lang="en-US" sz="2200" u="none" cap="none" strike="noStrike">
                <a:solidFill>
                  <a:schemeClr val="dk1"/>
                </a:solidFill>
                <a:highlight>
                  <a:srgbClr val="FFFF99"/>
                </a:highlight>
                <a:latin typeface="Times New Roman"/>
                <a:ea typeface="Times New Roman"/>
                <a:cs typeface="Times New Roman"/>
                <a:sym typeface="Times New Roman"/>
              </a:rPr>
              <a:t>ừ 6/1 - 7/2/1930</a:t>
            </a:r>
            <a:r>
              <a:rPr b="0" i="0" lang="en-US" sz="2200" u="none" cap="none" strike="noStrike">
                <a:solidFill>
                  <a:schemeClr val="dk1"/>
                </a:solidFill>
                <a:latin typeface="Times New Roman"/>
                <a:ea typeface="Times New Roman"/>
                <a:cs typeface="Times New Roman"/>
                <a:sym typeface="Times New Roman"/>
              </a:rPr>
              <a:t>, Hương Cảng – Trung Quốc</a:t>
            </a:r>
            <a:r>
              <a:rPr b="0" i="0" lang="en-US" sz="2200" u="none" cap="none" strike="noStrike">
                <a:solidFill>
                  <a:schemeClr val="dk1"/>
                </a:solidFill>
                <a:latin typeface="Arial"/>
                <a:ea typeface="Arial"/>
                <a:cs typeface="Arial"/>
                <a:sym typeface="Arial"/>
              </a:rPr>
              <a:t> </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10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Thành phần:</a:t>
            </a:r>
            <a:r>
              <a:rPr b="0" i="0" lang="en-US" sz="2200" u="none" cap="none" strike="noStrike">
                <a:solidFill>
                  <a:schemeClr val="dk1"/>
                </a:solidFill>
                <a:latin typeface="Times New Roman"/>
                <a:ea typeface="Times New Roman"/>
                <a:cs typeface="Times New Roman"/>
                <a:sym typeface="Times New Roman"/>
              </a:rPr>
              <a:t> 1 ĐB của Quốc tế cộng sản, 2 ĐB của ĐDCSĐ, 2 ĐB của ANCSĐ</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Nội dung</a:t>
            </a:r>
            <a:r>
              <a:rPr b="0" i="0" lang="en-US" sz="2200" u="none" cap="none" strike="noStrike">
                <a:solidFill>
                  <a:schemeClr val="dk1"/>
                </a:solidFill>
                <a:latin typeface="Times New Roman"/>
                <a:ea typeface="Times New Roman"/>
                <a:cs typeface="Times New Roman"/>
                <a:sym typeface="Times New Roman"/>
              </a:rPr>
              <a:t>: 5 điểm lớn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1. Bỏ mọi thành kiến xung đột cũ, thành thật hợp tác để thống nhất các nhóm cộng sản ở Đông Dương.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2. Định tên Đảng là Đảng Cộng sản Việt Nam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3. Thảo Chính cương và điều lệ sơ lược của Đảng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4. Định kế hoạch thực hiện việc thống nhất trong nước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10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5. Cử một Ban Trung ương lâm thời gồm chín người trong đó có 2 đại biểu chi bộ cộng sản Trung Quốc ở Đông Dương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descr="Anh 44" id="620" name="Google Shape;620;p40"/>
          <p:cNvPicPr preferRelativeResize="0"/>
          <p:nvPr>
            <p:ph idx="1" type="body"/>
          </p:nvPr>
        </p:nvPicPr>
        <p:blipFill rotWithShape="1">
          <a:blip r:embed="rId3">
            <a:alphaModFix/>
          </a:blip>
          <a:srcRect b="0" l="0" r="0" t="0"/>
          <a:stretch/>
        </p:blipFill>
        <p:spPr>
          <a:xfrm>
            <a:off x="570675" y="977624"/>
            <a:ext cx="11175900" cy="5469900"/>
          </a:xfrm>
          <a:prstGeom prst="rect">
            <a:avLst/>
          </a:prstGeom>
          <a:noFill/>
          <a:ln>
            <a:noFill/>
          </a:ln>
        </p:spPr>
      </p:pic>
      <p:sp>
        <p:nvSpPr>
          <p:cNvPr id="621" name="Google Shape;621;p40"/>
          <p:cNvSpPr/>
          <p:nvPr/>
        </p:nvSpPr>
        <p:spPr>
          <a:xfrm>
            <a:off x="1709530" y="337930"/>
            <a:ext cx="7364896" cy="65266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66"/>
                </a:solidFill>
                <a:latin typeface="Times New Roman"/>
                <a:ea typeface="Times New Roman"/>
                <a:cs typeface="Times New Roman"/>
                <a:sym typeface="Times New Roman"/>
              </a:rPr>
              <a:t>Cương lĩnh chính trị đầu tiên của Đảng</a:t>
            </a:r>
            <a:endParaRPr b="1" i="0" sz="2400" u="none" cap="none" strike="noStrike">
              <a:solidFill>
                <a:srgbClr val="FF0066"/>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1"/>
          <p:cNvSpPr txBox="1"/>
          <p:nvPr>
            <p:ph idx="4294967295" type="body"/>
          </p:nvPr>
        </p:nvSpPr>
        <p:spPr>
          <a:xfrm>
            <a:off x="0" y="1600201"/>
            <a:ext cx="10972800" cy="45307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None/>
            </a:pPr>
            <a:r>
              <a:rPr lang="en-US"/>
              <a:t>   </a:t>
            </a:r>
            <a:endParaRPr/>
          </a:p>
        </p:txBody>
      </p:sp>
      <p:pic>
        <p:nvPicPr>
          <p:cNvPr descr="Anh 46" id="627" name="Google Shape;627;p41"/>
          <p:cNvPicPr preferRelativeResize="0"/>
          <p:nvPr>
            <p:ph idx="1" type="body"/>
          </p:nvPr>
        </p:nvPicPr>
        <p:blipFill rotWithShape="1">
          <a:blip r:embed="rId3">
            <a:alphaModFix/>
          </a:blip>
          <a:srcRect b="0" l="0" r="0" t="0"/>
          <a:stretch/>
        </p:blipFill>
        <p:spPr>
          <a:xfrm>
            <a:off x="1016000" y="1371600"/>
            <a:ext cx="10261600" cy="4969565"/>
          </a:xfrm>
          <a:prstGeom prst="rect">
            <a:avLst/>
          </a:prstGeom>
          <a:noFill/>
          <a:ln>
            <a:noFill/>
          </a:ln>
        </p:spPr>
      </p:pic>
      <p:sp>
        <p:nvSpPr>
          <p:cNvPr id="628" name="Google Shape;628;p41"/>
          <p:cNvSpPr/>
          <p:nvPr/>
        </p:nvSpPr>
        <p:spPr>
          <a:xfrm>
            <a:off x="1709530" y="490330"/>
            <a:ext cx="7365000" cy="65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66"/>
                </a:solidFill>
                <a:latin typeface="Times New Roman"/>
                <a:ea typeface="Times New Roman"/>
                <a:cs typeface="Times New Roman"/>
                <a:sym typeface="Times New Roman"/>
              </a:rPr>
              <a:t>Cương lĩnh chính trị đầu tiên của Đảng</a:t>
            </a:r>
            <a:endParaRPr b="1" i="0" sz="2400" u="none" cap="none" strike="noStrike">
              <a:solidFill>
                <a:srgbClr val="FF0066"/>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idx="4294967295" type="title"/>
          </p:nvPr>
        </p:nvSpPr>
        <p:spPr>
          <a:xfrm>
            <a:off x="2259106" y="387258"/>
            <a:ext cx="9197700" cy="630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Chủ nghĩa đế quốc (CNTB ĐQ)</a:t>
            </a:r>
            <a:endParaRPr/>
          </a:p>
        </p:txBody>
      </p:sp>
      <p:sp>
        <p:nvSpPr>
          <p:cNvPr id="143" name="Google Shape;143;p4"/>
          <p:cNvSpPr txBox="1"/>
          <p:nvPr/>
        </p:nvSpPr>
        <p:spPr>
          <a:xfrm>
            <a:off x="711200" y="1295401"/>
            <a:ext cx="5689500" cy="51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5 đặc điểm:</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1117600" y="1981201"/>
            <a:ext cx="10871100" cy="308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 Sự tập trung sản xuất và các tổ chức độc quyền</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 Xuất hiện tư bản tài chính và đầu sỏ tài chính</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 Xuất khẩu tư bản</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 Sự phân chia thế giới về mặt kinh tế</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 Sự phân chia thế giới về mặt lãnh thổ</a:t>
            </a:r>
            <a:endParaRPr b="0" i="0" sz="2800" u="none" cap="none" strike="noStrike">
              <a:solidFill>
                <a:schemeClr val="dk1"/>
              </a:solidFill>
              <a:latin typeface="Arial"/>
              <a:ea typeface="Arial"/>
              <a:cs typeface="Arial"/>
              <a:sym typeface="Arial"/>
            </a:endParaRPr>
          </a:p>
        </p:txBody>
      </p:sp>
      <p:sp>
        <p:nvSpPr>
          <p:cNvPr id="145" name="Google Shape;145;p4">
            <a:hlinkClick action="ppaction://hlinkshowjump?jump=previousslide"/>
          </p:cNvPr>
          <p:cNvSpPr/>
          <p:nvPr/>
        </p:nvSpPr>
        <p:spPr>
          <a:xfrm>
            <a:off x="10668000" y="6248400"/>
            <a:ext cx="1117500" cy="381000"/>
          </a:xfrm>
          <a:custGeom>
            <a:rect b="b" l="l" r="r" t="t"/>
            <a:pathLst>
              <a:path extrusionOk="0" h="120000" w="120000">
                <a:moveTo>
                  <a:pt x="0" y="0"/>
                </a:moveTo>
                <a:lnTo>
                  <a:pt x="120000" y="0"/>
                </a:lnTo>
                <a:lnTo>
                  <a:pt x="120000" y="120000"/>
                </a:lnTo>
                <a:lnTo>
                  <a:pt x="0" y="120000"/>
                </a:lnTo>
                <a:close/>
                <a:moveTo>
                  <a:pt x="44658" y="60000"/>
                </a:moveTo>
                <a:lnTo>
                  <a:pt x="75342" y="15000"/>
                </a:lnTo>
                <a:lnTo>
                  <a:pt x="75342" y="105000"/>
                </a:lnTo>
                <a:close/>
              </a:path>
              <a:path extrusionOk="0" fill="darken" h="120000" w="120000">
                <a:moveTo>
                  <a:pt x="44658" y="60000"/>
                </a:moveTo>
                <a:lnTo>
                  <a:pt x="75342" y="15000"/>
                </a:lnTo>
                <a:lnTo>
                  <a:pt x="75342" y="105000"/>
                </a:lnTo>
                <a:close/>
              </a:path>
              <a:path extrusionOk="0" fill="none" h="120000" w="120000">
                <a:moveTo>
                  <a:pt x="44658" y="60000"/>
                </a:moveTo>
                <a:lnTo>
                  <a:pt x="75342" y="15000"/>
                </a:lnTo>
                <a:lnTo>
                  <a:pt x="75342" y="105000"/>
                </a:lnTo>
                <a:close/>
              </a:path>
              <a:path extrusionOk="0" fill="none" h="120000" w="120000">
                <a:moveTo>
                  <a:pt x="0" y="0"/>
                </a:moveTo>
                <a:lnTo>
                  <a:pt x="120000" y="0"/>
                </a:lnTo>
                <a:lnTo>
                  <a:pt x="120000" y="120000"/>
                </a:lnTo>
                <a:lnTo>
                  <a:pt x="0" y="120000"/>
                </a:lnTo>
                <a:close/>
              </a:path>
            </a:pathLst>
          </a:custGeom>
          <a:solidFill>
            <a:srgbClr val="CC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2"/>
          <p:cNvSpPr txBox="1"/>
          <p:nvPr/>
        </p:nvSpPr>
        <p:spPr>
          <a:xfrm>
            <a:off x="2235201" y="6218238"/>
            <a:ext cx="7897284" cy="29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Trích dẫn một số nội dung của cương lĩnh đầu tiên</a:t>
            </a:r>
            <a:endParaRPr b="1" i="0" sz="2000" u="none" cap="none" strike="noStrike">
              <a:solidFill>
                <a:schemeClr val="dk1"/>
              </a:solidFill>
              <a:latin typeface="Times New Roman"/>
              <a:ea typeface="Times New Roman"/>
              <a:cs typeface="Times New Roman"/>
              <a:sym typeface="Times New Roman"/>
            </a:endParaRPr>
          </a:p>
        </p:txBody>
      </p:sp>
      <p:sp>
        <p:nvSpPr>
          <p:cNvPr id="634" name="Google Shape;634;p42"/>
          <p:cNvSpPr/>
          <p:nvPr/>
        </p:nvSpPr>
        <p:spPr>
          <a:xfrm>
            <a:off x="508000" y="1295400"/>
            <a:ext cx="6502400" cy="4191000"/>
          </a:xfrm>
          <a:prstGeom prst="rect">
            <a:avLst/>
          </a:prstGeom>
          <a:noFill/>
          <a:ln cap="flat" cmpd="sng" w="9525">
            <a:solidFill>
              <a:srgbClr val="009900"/>
            </a:solidFill>
            <a:prstDash val="solid"/>
            <a:miter lim="800000"/>
            <a:headEnd len="sm" w="sm" type="none"/>
            <a:tailEnd len="sm" w="sm" type="none"/>
          </a:ln>
        </p:spPr>
        <p:txBody>
          <a:bodyPr anchorCtr="0" anchor="t" bIns="45700" lIns="91425" spcFirstLastPara="1" rIns="91425" wrap="square" tIns="137150">
            <a:noAutofit/>
          </a:bodyPr>
          <a:lstStyle/>
          <a:p>
            <a:pPr indent="90488" lvl="0" marL="0" marR="0" rtl="0" algn="ctr">
              <a:lnSpc>
                <a:spcPct val="80000"/>
              </a:lnSpc>
              <a:spcBef>
                <a:spcPts val="0"/>
              </a:spcBef>
              <a:spcAft>
                <a:spcPts val="0"/>
              </a:spcAft>
              <a:buClr>
                <a:schemeClr val="hlink"/>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Chánh cương vắn tắt của ĐCS Việt Nam</a:t>
            </a:r>
            <a:endParaRPr b="1" i="0" sz="2000" u="none" cap="none" strike="noStrike">
              <a:solidFill>
                <a:schemeClr val="dk1"/>
              </a:solidFill>
              <a:latin typeface="Times New Roman"/>
              <a:ea typeface="Times New Roman"/>
              <a:cs typeface="Times New Roman"/>
              <a:sym typeface="Times New Roman"/>
            </a:endParaRPr>
          </a:p>
          <a:p>
            <a:pPr indent="90488" lvl="0" marL="0" marR="0" rtl="0" algn="ctr">
              <a:lnSpc>
                <a:spcPct val="80000"/>
              </a:lnSpc>
              <a:spcBef>
                <a:spcPts val="400"/>
              </a:spcBef>
              <a:spcAft>
                <a:spcPts val="0"/>
              </a:spcAft>
              <a:buClr>
                <a:schemeClr val="hlink"/>
              </a:buClr>
              <a:buSzPts val="2000"/>
              <a:buFont typeface="Noto Sans Symbols"/>
              <a:buNone/>
            </a:pPr>
            <a:r>
              <a:t/>
            </a:r>
            <a:endParaRPr b="1" i="0" sz="2000" u="none" cap="none" strike="noStrike">
              <a:solidFill>
                <a:schemeClr val="dk1"/>
              </a:solidFill>
              <a:latin typeface="Times New Roman"/>
              <a:ea typeface="Times New Roman"/>
              <a:cs typeface="Times New Roman"/>
              <a:sym typeface="Times New Roman"/>
            </a:endParaRPr>
          </a:p>
          <a:p>
            <a:pPr indent="90488" lvl="0" marL="0" marR="0" rtl="0" algn="just">
              <a:lnSpc>
                <a:spcPct val="80000"/>
              </a:lnSpc>
              <a:spcBef>
                <a:spcPts val="400"/>
              </a:spcBef>
              <a:spcAft>
                <a:spcPts val="0"/>
              </a:spcAft>
              <a:buClr>
                <a:schemeClr val="hlink"/>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“….nên chủ trương làm tư sản dân quyền cách mạng và thổ địa cách mạng để đi tới xã hội cộng sản...</a:t>
            </a:r>
            <a:endParaRPr b="0" i="0" sz="1400" u="none" cap="none" strike="noStrike">
              <a:solidFill>
                <a:srgbClr val="000000"/>
              </a:solidFill>
              <a:latin typeface="Arial"/>
              <a:ea typeface="Arial"/>
              <a:cs typeface="Arial"/>
              <a:sym typeface="Arial"/>
            </a:endParaRPr>
          </a:p>
          <a:p>
            <a:pPr indent="90488" lvl="0" marL="0" marR="0" rtl="0" algn="just">
              <a:lnSpc>
                <a:spcPct val="80000"/>
              </a:lnSpc>
              <a:spcBef>
                <a:spcPts val="400"/>
              </a:spcBef>
              <a:spcAft>
                <a:spcPts val="0"/>
              </a:spcAft>
              <a:buClr>
                <a:schemeClr val="hlink"/>
              </a:buClr>
              <a:buSzPts val="2000"/>
              <a:buFont typeface="Noto Sans Symbols"/>
              <a:buNone/>
            </a:pPr>
            <a:r>
              <a:rPr b="1" i="0" lang="en-US" sz="2000" u="none" cap="none" strike="noStrike">
                <a:solidFill>
                  <a:schemeClr val="dk1"/>
                </a:solidFill>
                <a:latin typeface="Times New Roman"/>
                <a:ea typeface="Times New Roman"/>
                <a:cs typeface="Times New Roman"/>
                <a:sym typeface="Times New Roman"/>
              </a:rPr>
              <a:t>B- Về phương diện chính trị thì:</a:t>
            </a:r>
            <a:endParaRPr b="0" i="0" sz="1400" u="none" cap="none" strike="noStrike">
              <a:solidFill>
                <a:srgbClr val="000000"/>
              </a:solidFill>
              <a:latin typeface="Arial"/>
              <a:ea typeface="Arial"/>
              <a:cs typeface="Arial"/>
              <a:sym typeface="Arial"/>
            </a:endParaRPr>
          </a:p>
          <a:p>
            <a:pPr indent="90488"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a) Đánh đổ đế quốc chủ nghĩa Pháp và bọn phong kiến. </a:t>
            </a:r>
            <a:endParaRPr b="0" i="0" sz="1400" u="none" cap="none" strike="noStrike">
              <a:solidFill>
                <a:srgbClr val="000000"/>
              </a:solidFill>
              <a:latin typeface="Arial"/>
              <a:ea typeface="Arial"/>
              <a:cs typeface="Arial"/>
              <a:sym typeface="Arial"/>
            </a:endParaRPr>
          </a:p>
          <a:p>
            <a:pPr indent="90488"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b) Làm cho nước Nam được hoàn toàn độc lập. </a:t>
            </a:r>
            <a:endParaRPr b="0" i="0" sz="1400" u="none" cap="none" strike="noStrike">
              <a:solidFill>
                <a:srgbClr val="000000"/>
              </a:solidFill>
              <a:latin typeface="Arial"/>
              <a:ea typeface="Arial"/>
              <a:cs typeface="Arial"/>
              <a:sym typeface="Arial"/>
            </a:endParaRPr>
          </a:p>
          <a:p>
            <a:pPr indent="90488"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c) Dựng ra Chính phủ công nông binh. </a:t>
            </a:r>
            <a:endParaRPr b="0" i="0" sz="1400" u="none" cap="none" strike="noStrike">
              <a:solidFill>
                <a:srgbClr val="000000"/>
              </a:solidFill>
              <a:latin typeface="Arial"/>
              <a:ea typeface="Arial"/>
              <a:cs typeface="Arial"/>
              <a:sym typeface="Arial"/>
            </a:endParaRPr>
          </a:p>
          <a:p>
            <a:pPr indent="90488"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d) Tổ chức ra quân đội công nông.</a:t>
            </a:r>
            <a:r>
              <a:rPr b="0" i="0" lang="en-US" sz="2000" u="none" cap="none" strike="noStrike">
                <a:solidFill>
                  <a:schemeClr val="dk1"/>
                </a:solidFill>
                <a:latin typeface="Times New Roman"/>
                <a:ea typeface="Times New Roman"/>
                <a:cs typeface="Times New Roman"/>
                <a:sym typeface="Times New Roman"/>
              </a:rPr>
              <a:t> </a:t>
            </a:r>
            <a:endParaRPr b="1" i="0" sz="2000" u="none" cap="none" strike="noStrike">
              <a:solidFill>
                <a:schemeClr val="dk1"/>
              </a:solidFill>
              <a:latin typeface="Times New Roman"/>
              <a:ea typeface="Times New Roman"/>
              <a:cs typeface="Times New Roman"/>
              <a:sym typeface="Times New Roman"/>
            </a:endParaRPr>
          </a:p>
          <a:p>
            <a:pPr indent="90488" lvl="0" marL="0" marR="0" rtl="0" algn="r">
              <a:lnSpc>
                <a:spcPct val="80000"/>
              </a:lnSpc>
              <a:spcBef>
                <a:spcPts val="40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a:t>
            </a:r>
            <a:r>
              <a:rPr b="1" i="1" lang="en-US" sz="1800" u="none" cap="none" strike="noStrike">
                <a:solidFill>
                  <a:schemeClr val="dk1"/>
                </a:solidFill>
                <a:latin typeface="Calibri"/>
                <a:ea typeface="Calibri"/>
                <a:cs typeface="Calibri"/>
                <a:sym typeface="Calibri"/>
              </a:rPr>
              <a:t>Văn kiện Đảng Tòan tập,tập 2 (1930),sđd,tr.2-3).</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CCVT" id="635" name="Google Shape;635;p42"/>
          <p:cNvPicPr preferRelativeResize="0"/>
          <p:nvPr/>
        </p:nvPicPr>
        <p:blipFill rotWithShape="1">
          <a:blip r:embed="rId3">
            <a:alphaModFix/>
          </a:blip>
          <a:srcRect b="0" l="0" r="0" t="0"/>
          <a:stretch/>
        </p:blipFill>
        <p:spPr>
          <a:xfrm>
            <a:off x="7315200" y="4038600"/>
            <a:ext cx="3945467" cy="1949450"/>
          </a:xfrm>
          <a:prstGeom prst="rect">
            <a:avLst/>
          </a:prstGeom>
          <a:noFill/>
          <a:ln>
            <a:noFill/>
          </a:ln>
          <a:effectLst>
            <a:outerShdw blurRad="292100" rotWithShape="0" algn="tl" dir="2700000" dist="139700">
              <a:srgbClr val="333333">
                <a:alpha val="64313"/>
              </a:srgbClr>
            </a:outerShdw>
          </a:effectLst>
        </p:spPr>
      </p:pic>
      <p:pic>
        <p:nvPicPr>
          <p:cNvPr descr="SLVT" id="636" name="Google Shape;636;p42"/>
          <p:cNvPicPr preferRelativeResize="0"/>
          <p:nvPr/>
        </p:nvPicPr>
        <p:blipFill rotWithShape="1">
          <a:blip r:embed="rId4">
            <a:alphaModFix/>
          </a:blip>
          <a:srcRect b="0" l="0" r="0" t="0"/>
          <a:stretch/>
        </p:blipFill>
        <p:spPr>
          <a:xfrm>
            <a:off x="7415561" y="1899424"/>
            <a:ext cx="3945467" cy="2287588"/>
          </a:xfrm>
          <a:prstGeom prst="rect">
            <a:avLst/>
          </a:prstGeom>
          <a:noFill/>
          <a:ln>
            <a:noFill/>
          </a:ln>
          <a:effectLst>
            <a:outerShdw blurRad="292100" rotWithShape="0" algn="tl" dir="2700000" dist="139700">
              <a:srgbClr val="333333">
                <a:alpha val="64313"/>
              </a:srgbClr>
            </a:outerShdw>
          </a:effectLst>
        </p:spPr>
      </p:pic>
      <p:sp>
        <p:nvSpPr>
          <p:cNvPr id="637" name="Google Shape;637;p42"/>
          <p:cNvSpPr/>
          <p:nvPr/>
        </p:nvSpPr>
        <p:spPr>
          <a:xfrm>
            <a:off x="1002553" y="147918"/>
            <a:ext cx="10972800" cy="99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0066"/>
                </a:solidFill>
                <a:latin typeface="Times New Roman"/>
                <a:ea typeface="Times New Roman"/>
                <a:cs typeface="Times New Roman"/>
                <a:sym typeface="Times New Roman"/>
              </a:rPr>
              <a:t>Cương lĩnh chính trị đầu tiên của Đảng</a:t>
            </a:r>
            <a:endParaRPr b="1" i="0" sz="3200" u="none" cap="none" strike="noStrike">
              <a:solidFill>
                <a:srgbClr val="FF0066"/>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3"/>
          <p:cNvSpPr txBox="1"/>
          <p:nvPr>
            <p:ph idx="4294967295"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66"/>
              </a:buClr>
              <a:buSzPts val="4400"/>
              <a:buFont typeface="Times New Roman"/>
              <a:buNone/>
            </a:pPr>
            <a:r>
              <a:rPr lang="en-US">
                <a:solidFill>
                  <a:srgbClr val="FF0066"/>
                </a:solidFill>
                <a:latin typeface="Times New Roman"/>
                <a:ea typeface="Times New Roman"/>
                <a:cs typeface="Times New Roman"/>
                <a:sym typeface="Times New Roman"/>
              </a:rPr>
              <a:t>Cương lĩnh chính trị đầu tiên của Đảng</a:t>
            </a:r>
            <a:endParaRPr>
              <a:solidFill>
                <a:srgbClr val="FF0066"/>
              </a:solidFill>
              <a:latin typeface="Times New Roman"/>
              <a:ea typeface="Times New Roman"/>
              <a:cs typeface="Times New Roman"/>
              <a:sym typeface="Times New Roman"/>
            </a:endParaRPr>
          </a:p>
        </p:txBody>
      </p:sp>
      <p:sp>
        <p:nvSpPr>
          <p:cNvPr id="643" name="Google Shape;643;p43"/>
          <p:cNvSpPr/>
          <p:nvPr/>
        </p:nvSpPr>
        <p:spPr>
          <a:xfrm>
            <a:off x="304800" y="5105400"/>
            <a:ext cx="33528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Những nội dung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cơ bản của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Cương lĩnh chính trị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đầu tiên</a:t>
            </a:r>
            <a:endParaRPr b="0" i="0" sz="1400" u="none" cap="none" strike="noStrike">
              <a:solidFill>
                <a:srgbClr val="000000"/>
              </a:solidFill>
              <a:latin typeface="Arial"/>
              <a:ea typeface="Arial"/>
              <a:cs typeface="Arial"/>
              <a:sym typeface="Arial"/>
            </a:endParaRPr>
          </a:p>
        </p:txBody>
      </p:sp>
      <p:sp>
        <p:nvSpPr>
          <p:cNvPr descr="co vietnam (2)" id="644" name="Google Shape;644;p43"/>
          <p:cNvSpPr/>
          <p:nvPr/>
        </p:nvSpPr>
        <p:spPr>
          <a:xfrm>
            <a:off x="3124200" y="1116013"/>
            <a:ext cx="7010400" cy="5029200"/>
          </a:xfrm>
          <a:prstGeom prst="ellipse">
            <a:avLst/>
          </a:prstGeom>
          <a:blipFill rotWithShape="1">
            <a:blip r:embed="rId3">
              <a:alphaModFix/>
            </a:blip>
            <a:stretch>
              <a:fillRect b="0" l="0" r="0" t="0"/>
            </a:stretch>
          </a:blipFill>
          <a:ln cap="flat" cmpd="sng" w="38100">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cxnSp>
        <p:nvCxnSpPr>
          <p:cNvPr id="645" name="Google Shape;645;p43"/>
          <p:cNvCxnSpPr/>
          <p:nvPr/>
        </p:nvCxnSpPr>
        <p:spPr>
          <a:xfrm flipH="1" rot="10800000">
            <a:off x="4743451" y="1325564"/>
            <a:ext cx="383116" cy="204787"/>
          </a:xfrm>
          <a:prstGeom prst="straightConnector1">
            <a:avLst/>
          </a:prstGeom>
          <a:noFill/>
          <a:ln cap="flat" cmpd="sng" w="38100">
            <a:solidFill>
              <a:srgbClr val="CC0000"/>
            </a:solidFill>
            <a:prstDash val="solid"/>
            <a:round/>
            <a:headEnd len="sm" w="sm" type="none"/>
            <a:tailEnd len="lg" w="lg" type="stealth"/>
          </a:ln>
        </p:spPr>
      </p:cxnSp>
      <p:cxnSp>
        <p:nvCxnSpPr>
          <p:cNvPr id="646" name="Google Shape;646;p43"/>
          <p:cNvCxnSpPr/>
          <p:nvPr/>
        </p:nvCxnSpPr>
        <p:spPr>
          <a:xfrm>
            <a:off x="9055100" y="1825625"/>
            <a:ext cx="374651" cy="249238"/>
          </a:xfrm>
          <a:prstGeom prst="straightConnector1">
            <a:avLst/>
          </a:prstGeom>
          <a:noFill/>
          <a:ln cap="flat" cmpd="sng" w="38100">
            <a:solidFill>
              <a:srgbClr val="CC0000"/>
            </a:solidFill>
            <a:prstDash val="solid"/>
            <a:round/>
            <a:headEnd len="sm" w="sm" type="none"/>
            <a:tailEnd len="lg" w="lg" type="stealth"/>
          </a:ln>
        </p:spPr>
      </p:cxnSp>
      <p:cxnSp>
        <p:nvCxnSpPr>
          <p:cNvPr id="647" name="Google Shape;647;p43"/>
          <p:cNvCxnSpPr/>
          <p:nvPr/>
        </p:nvCxnSpPr>
        <p:spPr>
          <a:xfrm flipH="1">
            <a:off x="9560984" y="4554538"/>
            <a:ext cx="338667" cy="481012"/>
          </a:xfrm>
          <a:prstGeom prst="straightConnector1">
            <a:avLst/>
          </a:prstGeom>
          <a:noFill/>
          <a:ln cap="flat" cmpd="sng" w="38100">
            <a:solidFill>
              <a:srgbClr val="CC0000"/>
            </a:solidFill>
            <a:prstDash val="solid"/>
            <a:round/>
            <a:headEnd len="sm" w="sm" type="none"/>
            <a:tailEnd len="lg" w="lg" type="stealth"/>
          </a:ln>
        </p:spPr>
      </p:cxnSp>
      <p:cxnSp>
        <p:nvCxnSpPr>
          <p:cNvPr id="648" name="Google Shape;648;p43"/>
          <p:cNvCxnSpPr/>
          <p:nvPr/>
        </p:nvCxnSpPr>
        <p:spPr>
          <a:xfrm rot="10800000">
            <a:off x="5708651" y="6070600"/>
            <a:ext cx="508000" cy="58738"/>
          </a:xfrm>
          <a:prstGeom prst="straightConnector1">
            <a:avLst/>
          </a:prstGeom>
          <a:noFill/>
          <a:ln cap="flat" cmpd="sng" w="38100">
            <a:solidFill>
              <a:srgbClr val="CC0000"/>
            </a:solidFill>
            <a:prstDash val="solid"/>
            <a:round/>
            <a:headEnd len="sm" w="sm" type="none"/>
            <a:tailEnd len="lg" w="lg" type="stealth"/>
          </a:ln>
        </p:spPr>
      </p:cxnSp>
      <p:cxnSp>
        <p:nvCxnSpPr>
          <p:cNvPr id="649" name="Google Shape;649;p43"/>
          <p:cNvCxnSpPr/>
          <p:nvPr/>
        </p:nvCxnSpPr>
        <p:spPr>
          <a:xfrm rot="10800000">
            <a:off x="3136900" y="3733800"/>
            <a:ext cx="44451" cy="425450"/>
          </a:xfrm>
          <a:prstGeom prst="straightConnector1">
            <a:avLst/>
          </a:prstGeom>
          <a:noFill/>
          <a:ln cap="flat" cmpd="sng" w="38100">
            <a:solidFill>
              <a:srgbClr val="CC0000"/>
            </a:solidFill>
            <a:prstDash val="solid"/>
            <a:round/>
            <a:headEnd len="sm" w="sm" type="none"/>
            <a:tailEnd len="lg" w="lg" type="stealth"/>
          </a:ln>
        </p:spPr>
      </p:cxnSp>
      <p:grpSp>
        <p:nvGrpSpPr>
          <p:cNvPr id="650" name="Google Shape;650;p43"/>
          <p:cNvGrpSpPr/>
          <p:nvPr/>
        </p:nvGrpSpPr>
        <p:grpSpPr>
          <a:xfrm>
            <a:off x="3845985" y="1608139"/>
            <a:ext cx="5643033" cy="4002520"/>
            <a:chOff x="1344" y="836"/>
            <a:chExt cx="3466" cy="3465"/>
          </a:xfrm>
        </p:grpSpPr>
        <p:sp>
          <p:nvSpPr>
            <p:cNvPr id="651" name="Google Shape;651;p43"/>
            <p:cNvSpPr/>
            <p:nvPr/>
          </p:nvSpPr>
          <p:spPr>
            <a:xfrm>
              <a:off x="1520" y="1009"/>
              <a:ext cx="3120" cy="3120"/>
            </a:xfrm>
            <a:prstGeom prst="ellipse">
              <a:avLst/>
            </a:prstGeom>
            <a:noFill/>
            <a:ln cap="sq"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652" name="Google Shape;652;p43"/>
            <p:cNvSpPr/>
            <p:nvPr/>
          </p:nvSpPr>
          <p:spPr>
            <a:xfrm>
              <a:off x="1344" y="836"/>
              <a:ext cx="3466" cy="3465"/>
            </a:xfrm>
            <a:prstGeom prst="ellipse">
              <a:avLst/>
            </a:prstGeom>
            <a:noFill/>
            <a:ln cap="sq"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cxnSp>
          <p:nvCxnSpPr>
            <p:cNvPr id="653" name="Google Shape;653;p43"/>
            <p:cNvCxnSpPr/>
            <p:nvPr/>
          </p:nvCxnSpPr>
          <p:spPr>
            <a:xfrm flipH="1" rot="10800000">
              <a:off x="1377" y="2080"/>
              <a:ext cx="35" cy="154"/>
            </a:xfrm>
            <a:prstGeom prst="straightConnector1">
              <a:avLst/>
            </a:prstGeom>
            <a:noFill/>
            <a:ln cap="sq" cmpd="sng" w="57150">
              <a:solidFill>
                <a:schemeClr val="dk1"/>
              </a:solidFill>
              <a:prstDash val="solid"/>
              <a:round/>
              <a:headEnd len="sm" w="sm" type="none"/>
              <a:tailEnd len="lg" w="lg" type="stealth"/>
            </a:ln>
          </p:spPr>
        </p:cxnSp>
        <p:cxnSp>
          <p:nvCxnSpPr>
            <p:cNvPr id="654" name="Google Shape;654;p43"/>
            <p:cNvCxnSpPr/>
            <p:nvPr/>
          </p:nvCxnSpPr>
          <p:spPr>
            <a:xfrm flipH="1" rot="10800000">
              <a:off x="2480" y="888"/>
              <a:ext cx="152" cy="48"/>
            </a:xfrm>
            <a:prstGeom prst="straightConnector1">
              <a:avLst/>
            </a:prstGeom>
            <a:noFill/>
            <a:ln cap="sq" cmpd="sng" w="57150">
              <a:solidFill>
                <a:schemeClr val="dk1"/>
              </a:solidFill>
              <a:prstDash val="solid"/>
              <a:round/>
              <a:headEnd len="sm" w="sm" type="none"/>
              <a:tailEnd len="lg" w="lg" type="stealth"/>
            </a:ln>
          </p:spPr>
        </p:cxnSp>
        <p:cxnSp>
          <p:nvCxnSpPr>
            <p:cNvPr id="655" name="Google Shape;655;p43"/>
            <p:cNvCxnSpPr/>
            <p:nvPr/>
          </p:nvCxnSpPr>
          <p:spPr>
            <a:xfrm>
              <a:off x="4133" y="1184"/>
              <a:ext cx="131" cy="113"/>
            </a:xfrm>
            <a:prstGeom prst="straightConnector1">
              <a:avLst/>
            </a:prstGeom>
            <a:noFill/>
            <a:ln cap="sq" cmpd="sng" w="57150">
              <a:solidFill>
                <a:schemeClr val="dk1"/>
              </a:solidFill>
              <a:prstDash val="solid"/>
              <a:round/>
              <a:headEnd len="sm" w="sm" type="none"/>
              <a:tailEnd len="lg" w="lg" type="stealth"/>
            </a:ln>
          </p:spPr>
        </p:cxnSp>
        <p:cxnSp>
          <p:nvCxnSpPr>
            <p:cNvPr id="656" name="Google Shape;656;p43"/>
            <p:cNvCxnSpPr/>
            <p:nvPr/>
          </p:nvCxnSpPr>
          <p:spPr>
            <a:xfrm flipH="1">
              <a:off x="4768" y="2789"/>
              <a:ext cx="34" cy="179"/>
            </a:xfrm>
            <a:prstGeom prst="straightConnector1">
              <a:avLst/>
            </a:prstGeom>
            <a:noFill/>
            <a:ln cap="sq" cmpd="sng" w="57150">
              <a:solidFill>
                <a:schemeClr val="dk1"/>
              </a:solidFill>
              <a:prstDash val="solid"/>
              <a:round/>
              <a:headEnd len="sm" w="sm" type="none"/>
              <a:tailEnd len="lg" w="lg" type="stealth"/>
            </a:ln>
          </p:spPr>
        </p:cxnSp>
        <p:cxnSp>
          <p:nvCxnSpPr>
            <p:cNvPr id="657" name="Google Shape;657;p43"/>
            <p:cNvCxnSpPr/>
            <p:nvPr/>
          </p:nvCxnSpPr>
          <p:spPr>
            <a:xfrm flipH="1">
              <a:off x="3648" y="4155"/>
              <a:ext cx="134" cy="47"/>
            </a:xfrm>
            <a:prstGeom prst="straightConnector1">
              <a:avLst/>
            </a:prstGeom>
            <a:noFill/>
            <a:ln cap="sq" cmpd="sng" w="57150">
              <a:solidFill>
                <a:schemeClr val="dk1"/>
              </a:solidFill>
              <a:prstDash val="solid"/>
              <a:round/>
              <a:headEnd len="sm" w="sm" type="none"/>
              <a:tailEnd len="lg" w="lg" type="stealth"/>
            </a:ln>
          </p:spPr>
        </p:cxnSp>
        <p:cxnSp>
          <p:nvCxnSpPr>
            <p:cNvPr id="658" name="Google Shape;658;p43"/>
            <p:cNvCxnSpPr/>
            <p:nvPr/>
          </p:nvCxnSpPr>
          <p:spPr>
            <a:xfrm rot="10800000">
              <a:off x="1783" y="3734"/>
              <a:ext cx="126" cy="114"/>
            </a:xfrm>
            <a:prstGeom prst="straightConnector1">
              <a:avLst/>
            </a:prstGeom>
            <a:noFill/>
            <a:ln cap="sq" cmpd="sng" w="57150">
              <a:solidFill>
                <a:schemeClr val="dk1"/>
              </a:solidFill>
              <a:prstDash val="solid"/>
              <a:round/>
              <a:headEnd len="sm" w="sm" type="none"/>
              <a:tailEnd len="lg" w="lg" type="stealth"/>
            </a:ln>
          </p:spPr>
        </p:cxnSp>
      </p:grpSp>
      <p:sp>
        <p:nvSpPr>
          <p:cNvPr id="659" name="Google Shape;659;p43"/>
          <p:cNvSpPr/>
          <p:nvPr/>
        </p:nvSpPr>
        <p:spPr>
          <a:xfrm>
            <a:off x="5679869" y="2910372"/>
            <a:ext cx="2047155" cy="1450584"/>
          </a:xfrm>
          <a:prstGeom prst="ellipse">
            <a:avLst/>
          </a:prstGeom>
          <a:solidFill>
            <a:schemeClr val="lt2"/>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660" name="Google Shape;660;p43"/>
          <p:cNvPicPr preferRelativeResize="0"/>
          <p:nvPr/>
        </p:nvPicPr>
        <p:blipFill rotWithShape="1">
          <a:blip r:embed="rId4">
            <a:alphaModFix/>
          </a:blip>
          <a:srcRect b="0" l="0" r="0" t="0"/>
          <a:stretch/>
        </p:blipFill>
        <p:spPr>
          <a:xfrm>
            <a:off x="7969251" y="1911351"/>
            <a:ext cx="1991783" cy="1439863"/>
          </a:xfrm>
          <a:prstGeom prst="rect">
            <a:avLst/>
          </a:prstGeom>
          <a:noFill/>
          <a:ln>
            <a:noFill/>
          </a:ln>
        </p:spPr>
      </p:pic>
      <p:sp>
        <p:nvSpPr>
          <p:cNvPr id="661" name="Google Shape;661;p43"/>
          <p:cNvSpPr txBox="1"/>
          <p:nvPr/>
        </p:nvSpPr>
        <p:spPr>
          <a:xfrm>
            <a:off x="8443384" y="2239964"/>
            <a:ext cx="1047749" cy="744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pic>
        <p:nvPicPr>
          <p:cNvPr id="662" name="Google Shape;662;p43"/>
          <p:cNvPicPr preferRelativeResize="0"/>
          <p:nvPr/>
        </p:nvPicPr>
        <p:blipFill rotWithShape="1">
          <a:blip r:embed="rId5">
            <a:alphaModFix/>
          </a:blip>
          <a:srcRect b="0" l="0" r="0" t="0"/>
          <a:stretch/>
        </p:blipFill>
        <p:spPr>
          <a:xfrm>
            <a:off x="8058151" y="3836989"/>
            <a:ext cx="1991783" cy="1444625"/>
          </a:xfrm>
          <a:prstGeom prst="rect">
            <a:avLst/>
          </a:prstGeom>
          <a:noFill/>
          <a:ln>
            <a:noFill/>
          </a:ln>
        </p:spPr>
      </p:pic>
      <p:sp>
        <p:nvSpPr>
          <p:cNvPr id="663" name="Google Shape;663;p43"/>
          <p:cNvSpPr/>
          <p:nvPr/>
        </p:nvSpPr>
        <p:spPr>
          <a:xfrm>
            <a:off x="6034064" y="5086811"/>
            <a:ext cx="1483013" cy="1027071"/>
          </a:xfrm>
          <a:prstGeom prst="ellipse">
            <a:avLst/>
          </a:prstGeom>
          <a:solidFill>
            <a:schemeClr val="lt2"/>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664" name="Google Shape;664;p43"/>
          <p:cNvPicPr preferRelativeResize="0"/>
          <p:nvPr/>
        </p:nvPicPr>
        <p:blipFill rotWithShape="1">
          <a:blip r:embed="rId6">
            <a:alphaModFix/>
          </a:blip>
          <a:srcRect b="0" l="0" r="0" t="0"/>
          <a:stretch/>
        </p:blipFill>
        <p:spPr>
          <a:xfrm>
            <a:off x="3168651" y="3838576"/>
            <a:ext cx="1991783" cy="1438275"/>
          </a:xfrm>
          <a:prstGeom prst="rect">
            <a:avLst/>
          </a:prstGeom>
          <a:noFill/>
          <a:ln>
            <a:noFill/>
          </a:ln>
        </p:spPr>
      </p:pic>
      <p:sp>
        <p:nvSpPr>
          <p:cNvPr id="665" name="Google Shape;665;p43"/>
          <p:cNvSpPr/>
          <p:nvPr/>
        </p:nvSpPr>
        <p:spPr>
          <a:xfrm>
            <a:off x="3534907" y="2033715"/>
            <a:ext cx="1483012" cy="1048398"/>
          </a:xfrm>
          <a:prstGeom prst="ellipse">
            <a:avLst/>
          </a:prstGeom>
          <a:solidFill>
            <a:schemeClr val="lt2"/>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666" name="Google Shape;666;p43"/>
          <p:cNvPicPr preferRelativeResize="0"/>
          <p:nvPr/>
        </p:nvPicPr>
        <p:blipFill rotWithShape="1">
          <a:blip r:embed="rId7">
            <a:alphaModFix/>
          </a:blip>
          <a:srcRect b="0" l="0" r="0" t="0"/>
          <a:stretch/>
        </p:blipFill>
        <p:spPr>
          <a:xfrm>
            <a:off x="5691718" y="968376"/>
            <a:ext cx="2000249" cy="1438275"/>
          </a:xfrm>
          <a:prstGeom prst="rect">
            <a:avLst/>
          </a:prstGeom>
          <a:noFill/>
          <a:ln>
            <a:noFill/>
          </a:ln>
        </p:spPr>
      </p:pic>
      <p:sp>
        <p:nvSpPr>
          <p:cNvPr id="667" name="Google Shape;667;p43"/>
          <p:cNvSpPr txBox="1"/>
          <p:nvPr/>
        </p:nvSpPr>
        <p:spPr>
          <a:xfrm>
            <a:off x="6172201" y="1296988"/>
            <a:ext cx="1047751" cy="742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668" name="Google Shape;668;p43"/>
          <p:cNvSpPr/>
          <p:nvPr/>
        </p:nvSpPr>
        <p:spPr>
          <a:xfrm>
            <a:off x="6034618" y="3167064"/>
            <a:ext cx="1418167" cy="993775"/>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Cương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lĩnh</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tháng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hai</a:t>
            </a:r>
          </a:p>
        </p:txBody>
      </p:sp>
      <p:sp>
        <p:nvSpPr>
          <p:cNvPr id="669" name="Google Shape;669;p43"/>
          <p:cNvSpPr/>
          <p:nvPr/>
        </p:nvSpPr>
        <p:spPr>
          <a:xfrm>
            <a:off x="6284385" y="1425576"/>
            <a:ext cx="865716" cy="485775"/>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Mục</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tiêu</a:t>
            </a:r>
          </a:p>
        </p:txBody>
      </p:sp>
      <p:sp>
        <p:nvSpPr>
          <p:cNvPr id="670" name="Google Shape;670;p43"/>
          <p:cNvSpPr/>
          <p:nvPr/>
        </p:nvSpPr>
        <p:spPr>
          <a:xfrm>
            <a:off x="8434918" y="2373314"/>
            <a:ext cx="1094314" cy="473076"/>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Nhiệm</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vụ</a:t>
            </a:r>
          </a:p>
        </p:txBody>
      </p:sp>
      <p:sp>
        <p:nvSpPr>
          <p:cNvPr id="671" name="Google Shape;671;p43"/>
          <p:cNvSpPr/>
          <p:nvPr/>
        </p:nvSpPr>
        <p:spPr>
          <a:xfrm>
            <a:off x="8663518" y="4292600"/>
            <a:ext cx="916516" cy="463550"/>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Lực</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lượng</a:t>
            </a:r>
          </a:p>
        </p:txBody>
      </p:sp>
      <p:sp>
        <p:nvSpPr>
          <p:cNvPr id="672" name="Google Shape;672;p43"/>
          <p:cNvSpPr/>
          <p:nvPr/>
        </p:nvSpPr>
        <p:spPr>
          <a:xfrm>
            <a:off x="6358467" y="5375275"/>
            <a:ext cx="920751" cy="439738"/>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Lãnh</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đạo</a:t>
            </a:r>
          </a:p>
        </p:txBody>
      </p:sp>
      <p:sp>
        <p:nvSpPr>
          <p:cNvPr id="673" name="Google Shape;673;p43"/>
          <p:cNvSpPr/>
          <p:nvPr/>
        </p:nvSpPr>
        <p:spPr>
          <a:xfrm>
            <a:off x="3657600" y="4343400"/>
            <a:ext cx="1094317" cy="463550"/>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Phương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hướng</a:t>
            </a:r>
          </a:p>
        </p:txBody>
      </p:sp>
      <p:sp>
        <p:nvSpPr>
          <p:cNvPr id="674" name="Google Shape;674;p43"/>
          <p:cNvSpPr/>
          <p:nvPr/>
        </p:nvSpPr>
        <p:spPr>
          <a:xfrm>
            <a:off x="3723217" y="2368551"/>
            <a:ext cx="1132416" cy="436563"/>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Quan hệ</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quốc tế</a:t>
            </a:r>
          </a:p>
        </p:txBody>
      </p:sp>
      <p:grpSp>
        <p:nvGrpSpPr>
          <p:cNvPr id="675" name="Google Shape;675;p43"/>
          <p:cNvGrpSpPr/>
          <p:nvPr/>
        </p:nvGrpSpPr>
        <p:grpSpPr>
          <a:xfrm>
            <a:off x="4480634" y="2014456"/>
            <a:ext cx="4244089" cy="3230002"/>
            <a:chOff x="1736" y="1187"/>
            <a:chExt cx="2607" cy="2797"/>
          </a:xfrm>
        </p:grpSpPr>
        <p:grpSp>
          <p:nvGrpSpPr>
            <p:cNvPr id="676" name="Google Shape;676;p43"/>
            <p:cNvGrpSpPr/>
            <p:nvPr/>
          </p:nvGrpSpPr>
          <p:grpSpPr>
            <a:xfrm>
              <a:off x="3594" y="2657"/>
              <a:ext cx="610" cy="696"/>
              <a:chOff x="3594" y="2657"/>
              <a:chExt cx="610" cy="696"/>
            </a:xfrm>
          </p:grpSpPr>
          <p:cxnSp>
            <p:nvCxnSpPr>
              <p:cNvPr id="677" name="Google Shape;677;p43"/>
              <p:cNvCxnSpPr/>
              <p:nvPr/>
            </p:nvCxnSpPr>
            <p:spPr>
              <a:xfrm flipH="1" rot="-7443469">
                <a:off x="3712" y="2793"/>
                <a:ext cx="480" cy="284"/>
              </a:xfrm>
              <a:prstGeom prst="straightConnector1">
                <a:avLst/>
              </a:prstGeom>
              <a:noFill/>
              <a:ln cap="sq" cmpd="sng" w="38100">
                <a:solidFill>
                  <a:schemeClr val="dk1"/>
                </a:solidFill>
                <a:prstDash val="solid"/>
                <a:round/>
                <a:headEnd len="sm" w="sm" type="none"/>
                <a:tailEnd len="lg" w="lg" type="stealth"/>
              </a:ln>
            </p:spPr>
          </p:cxnSp>
          <p:cxnSp>
            <p:nvCxnSpPr>
              <p:cNvPr id="678" name="Google Shape;678;p43"/>
              <p:cNvCxnSpPr/>
              <p:nvPr/>
            </p:nvCxnSpPr>
            <p:spPr>
              <a:xfrm flipH="1" rot="-7443469">
                <a:off x="3606" y="2932"/>
                <a:ext cx="480" cy="284"/>
              </a:xfrm>
              <a:prstGeom prst="straightConnector1">
                <a:avLst/>
              </a:prstGeom>
              <a:noFill/>
              <a:ln cap="sq" cmpd="sng" w="38100">
                <a:solidFill>
                  <a:schemeClr val="dk1"/>
                </a:solidFill>
                <a:prstDash val="solid"/>
                <a:round/>
                <a:headEnd len="lg" w="lg" type="stealth"/>
                <a:tailEnd len="sm" w="sm" type="none"/>
              </a:ln>
            </p:spPr>
          </p:cxnSp>
        </p:grpSp>
        <p:grpSp>
          <p:nvGrpSpPr>
            <p:cNvPr id="679" name="Google Shape;679;p43"/>
            <p:cNvGrpSpPr/>
            <p:nvPr/>
          </p:nvGrpSpPr>
          <p:grpSpPr>
            <a:xfrm rot="-3350748">
              <a:off x="3570" y="1768"/>
              <a:ext cx="621" cy="696"/>
              <a:chOff x="3587" y="2651"/>
              <a:chExt cx="621" cy="696"/>
            </a:xfrm>
          </p:grpSpPr>
          <p:cxnSp>
            <p:nvCxnSpPr>
              <p:cNvPr id="680" name="Google Shape;680;p43"/>
              <p:cNvCxnSpPr/>
              <p:nvPr/>
            </p:nvCxnSpPr>
            <p:spPr>
              <a:xfrm flipH="1" rot="-7443469">
                <a:off x="3711" y="2789"/>
                <a:ext cx="485" cy="286"/>
              </a:xfrm>
              <a:prstGeom prst="straightConnector1">
                <a:avLst/>
              </a:prstGeom>
              <a:noFill/>
              <a:ln cap="sq" cmpd="sng" w="38100">
                <a:solidFill>
                  <a:schemeClr val="dk1"/>
                </a:solidFill>
                <a:prstDash val="solid"/>
                <a:round/>
                <a:headEnd len="sm" w="sm" type="none"/>
                <a:tailEnd len="lg" w="lg" type="stealth"/>
              </a:ln>
            </p:spPr>
          </p:cxnSp>
          <p:cxnSp>
            <p:nvCxnSpPr>
              <p:cNvPr id="681" name="Google Shape;681;p43"/>
              <p:cNvCxnSpPr/>
              <p:nvPr/>
            </p:nvCxnSpPr>
            <p:spPr>
              <a:xfrm flipH="1" rot="-7443469">
                <a:off x="3600" y="2924"/>
                <a:ext cx="481" cy="287"/>
              </a:xfrm>
              <a:prstGeom prst="straightConnector1">
                <a:avLst/>
              </a:prstGeom>
              <a:noFill/>
              <a:ln cap="sq" cmpd="sng" w="38100">
                <a:solidFill>
                  <a:schemeClr val="dk1"/>
                </a:solidFill>
                <a:prstDash val="solid"/>
                <a:round/>
                <a:headEnd len="lg" w="lg" type="stealth"/>
                <a:tailEnd len="sm" w="sm" type="none"/>
              </a:ln>
            </p:spPr>
          </p:cxnSp>
        </p:grpSp>
        <p:grpSp>
          <p:nvGrpSpPr>
            <p:cNvPr id="682" name="Google Shape;682;p43"/>
            <p:cNvGrpSpPr/>
            <p:nvPr/>
          </p:nvGrpSpPr>
          <p:grpSpPr>
            <a:xfrm rot="-6713162">
              <a:off x="2779" y="1302"/>
              <a:ext cx="716" cy="695"/>
              <a:chOff x="3593" y="2662"/>
              <a:chExt cx="626" cy="695"/>
            </a:xfrm>
          </p:grpSpPr>
          <p:cxnSp>
            <p:nvCxnSpPr>
              <p:cNvPr id="683" name="Google Shape;683;p43"/>
              <p:cNvCxnSpPr/>
              <p:nvPr/>
            </p:nvCxnSpPr>
            <p:spPr>
              <a:xfrm flipH="1" rot="-7443469">
                <a:off x="3721" y="2799"/>
                <a:ext cx="485" cy="290"/>
              </a:xfrm>
              <a:prstGeom prst="straightConnector1">
                <a:avLst/>
              </a:prstGeom>
              <a:noFill/>
              <a:ln cap="sq" cmpd="sng" w="38100">
                <a:solidFill>
                  <a:schemeClr val="dk1"/>
                </a:solidFill>
                <a:prstDash val="solid"/>
                <a:round/>
                <a:headEnd len="sm" w="sm" type="none"/>
                <a:tailEnd len="lg" w="lg" type="stealth"/>
              </a:ln>
            </p:spPr>
          </p:cxnSp>
          <p:cxnSp>
            <p:nvCxnSpPr>
              <p:cNvPr id="684" name="Google Shape;684;p43"/>
              <p:cNvCxnSpPr/>
              <p:nvPr/>
            </p:nvCxnSpPr>
            <p:spPr>
              <a:xfrm flipH="1" rot="-7443469">
                <a:off x="3607" y="2929"/>
                <a:ext cx="485" cy="291"/>
              </a:xfrm>
              <a:prstGeom prst="straightConnector1">
                <a:avLst/>
              </a:prstGeom>
              <a:noFill/>
              <a:ln cap="sq" cmpd="sng" w="38100">
                <a:solidFill>
                  <a:schemeClr val="dk1"/>
                </a:solidFill>
                <a:prstDash val="solid"/>
                <a:round/>
                <a:headEnd len="lg" w="lg" type="stealth"/>
                <a:tailEnd len="sm" w="sm" type="none"/>
              </a:ln>
            </p:spPr>
          </p:cxnSp>
        </p:grpSp>
        <p:grpSp>
          <p:nvGrpSpPr>
            <p:cNvPr id="685" name="Google Shape;685;p43"/>
            <p:cNvGrpSpPr/>
            <p:nvPr/>
          </p:nvGrpSpPr>
          <p:grpSpPr>
            <a:xfrm rot="-10245431">
              <a:off x="1881" y="1737"/>
              <a:ext cx="744" cy="698"/>
              <a:chOff x="3595" y="2655"/>
              <a:chExt cx="618" cy="698"/>
            </a:xfrm>
          </p:grpSpPr>
          <p:cxnSp>
            <p:nvCxnSpPr>
              <p:cNvPr id="686" name="Google Shape;686;p43"/>
              <p:cNvCxnSpPr/>
              <p:nvPr/>
            </p:nvCxnSpPr>
            <p:spPr>
              <a:xfrm flipH="1" rot="-7443469">
                <a:off x="3717" y="2790"/>
                <a:ext cx="481" cy="292"/>
              </a:xfrm>
              <a:prstGeom prst="straightConnector1">
                <a:avLst/>
              </a:prstGeom>
              <a:noFill/>
              <a:ln cap="sq" cmpd="sng" w="38100">
                <a:solidFill>
                  <a:schemeClr val="dk1"/>
                </a:solidFill>
                <a:prstDash val="solid"/>
                <a:round/>
                <a:headEnd len="sm" w="sm" type="none"/>
                <a:tailEnd len="lg" w="lg" type="stealth"/>
              </a:ln>
            </p:spPr>
          </p:cxnSp>
          <p:cxnSp>
            <p:nvCxnSpPr>
              <p:cNvPr id="687" name="Google Shape;687;p43"/>
              <p:cNvCxnSpPr/>
              <p:nvPr/>
            </p:nvCxnSpPr>
            <p:spPr>
              <a:xfrm flipH="1" rot="-7443469">
                <a:off x="3608" y="2924"/>
                <a:ext cx="488" cy="291"/>
              </a:xfrm>
              <a:prstGeom prst="straightConnector1">
                <a:avLst/>
              </a:prstGeom>
              <a:noFill/>
              <a:ln cap="sq" cmpd="sng" w="38100">
                <a:solidFill>
                  <a:schemeClr val="dk1"/>
                </a:solidFill>
                <a:prstDash val="solid"/>
                <a:round/>
                <a:headEnd len="lg" w="lg" type="stealth"/>
                <a:tailEnd len="sm" w="sm" type="none"/>
              </a:ln>
            </p:spPr>
          </p:cxnSp>
        </p:grpSp>
        <p:grpSp>
          <p:nvGrpSpPr>
            <p:cNvPr id="688" name="Google Shape;688;p43"/>
            <p:cNvGrpSpPr/>
            <p:nvPr/>
          </p:nvGrpSpPr>
          <p:grpSpPr>
            <a:xfrm rot="7889117">
              <a:off x="1872" y="2689"/>
              <a:ext cx="757" cy="704"/>
              <a:chOff x="3579" y="2663"/>
              <a:chExt cx="630" cy="704"/>
            </a:xfrm>
          </p:grpSpPr>
          <p:cxnSp>
            <p:nvCxnSpPr>
              <p:cNvPr id="689" name="Google Shape;689;p43"/>
              <p:cNvCxnSpPr/>
              <p:nvPr/>
            </p:nvCxnSpPr>
            <p:spPr>
              <a:xfrm flipH="1" rot="-7443469">
                <a:off x="3713" y="2801"/>
                <a:ext cx="484" cy="286"/>
              </a:xfrm>
              <a:prstGeom prst="straightConnector1">
                <a:avLst/>
              </a:prstGeom>
              <a:noFill/>
              <a:ln cap="sq" cmpd="sng" w="38100">
                <a:solidFill>
                  <a:schemeClr val="dk1"/>
                </a:solidFill>
                <a:prstDash val="solid"/>
                <a:round/>
                <a:headEnd len="sm" w="sm" type="none"/>
                <a:tailEnd len="lg" w="lg" type="stealth"/>
              </a:ln>
            </p:spPr>
          </p:cxnSp>
          <p:cxnSp>
            <p:nvCxnSpPr>
              <p:cNvPr id="690" name="Google Shape;690;p43"/>
              <p:cNvCxnSpPr/>
              <p:nvPr/>
            </p:nvCxnSpPr>
            <p:spPr>
              <a:xfrm flipH="1" rot="-7443469">
                <a:off x="3592" y="2941"/>
                <a:ext cx="486" cy="289"/>
              </a:xfrm>
              <a:prstGeom prst="straightConnector1">
                <a:avLst/>
              </a:prstGeom>
              <a:noFill/>
              <a:ln cap="sq" cmpd="sng" w="38100">
                <a:solidFill>
                  <a:schemeClr val="dk1"/>
                </a:solidFill>
                <a:prstDash val="solid"/>
                <a:round/>
                <a:headEnd len="lg" w="lg" type="stealth"/>
                <a:tailEnd len="sm" w="sm" type="none"/>
              </a:ln>
            </p:spPr>
          </p:cxnSp>
        </p:grpSp>
        <p:grpSp>
          <p:nvGrpSpPr>
            <p:cNvPr id="691" name="Google Shape;691;p43"/>
            <p:cNvGrpSpPr/>
            <p:nvPr/>
          </p:nvGrpSpPr>
          <p:grpSpPr>
            <a:xfrm rot="4097988">
              <a:off x="2778" y="3163"/>
              <a:ext cx="746" cy="694"/>
              <a:chOff x="3586" y="2649"/>
              <a:chExt cx="620" cy="694"/>
            </a:xfrm>
          </p:grpSpPr>
          <p:cxnSp>
            <p:nvCxnSpPr>
              <p:cNvPr id="692" name="Google Shape;692;p43"/>
              <p:cNvCxnSpPr/>
              <p:nvPr/>
            </p:nvCxnSpPr>
            <p:spPr>
              <a:xfrm flipH="1" rot="-7443469">
                <a:off x="3711" y="2785"/>
                <a:ext cx="481" cy="288"/>
              </a:xfrm>
              <a:prstGeom prst="straightConnector1">
                <a:avLst/>
              </a:prstGeom>
              <a:noFill/>
              <a:ln cap="sq" cmpd="sng" w="38100">
                <a:solidFill>
                  <a:schemeClr val="dk1"/>
                </a:solidFill>
                <a:prstDash val="solid"/>
                <a:round/>
                <a:headEnd len="sm" w="sm" type="none"/>
                <a:tailEnd len="lg" w="lg" type="stealth"/>
              </a:ln>
            </p:spPr>
          </p:cxnSp>
          <p:cxnSp>
            <p:nvCxnSpPr>
              <p:cNvPr id="693" name="Google Shape;693;p43"/>
              <p:cNvCxnSpPr/>
              <p:nvPr/>
            </p:nvCxnSpPr>
            <p:spPr>
              <a:xfrm flipH="1" rot="-7443469">
                <a:off x="3599" y="2919"/>
                <a:ext cx="481" cy="288"/>
              </a:xfrm>
              <a:prstGeom prst="straightConnector1">
                <a:avLst/>
              </a:prstGeom>
              <a:noFill/>
              <a:ln cap="sq" cmpd="sng" w="38100">
                <a:solidFill>
                  <a:schemeClr val="dk1"/>
                </a:solidFill>
                <a:prstDash val="solid"/>
                <a:round/>
                <a:headEnd len="lg" w="lg" type="stealth"/>
                <a:tailEnd len="sm" w="sm" type="none"/>
              </a:ln>
            </p:spPr>
          </p:cxnSp>
        </p:grpSp>
      </p:grpSp>
      <p:cxnSp>
        <p:nvCxnSpPr>
          <p:cNvPr id="694" name="Google Shape;694;p43"/>
          <p:cNvCxnSpPr/>
          <p:nvPr/>
        </p:nvCxnSpPr>
        <p:spPr>
          <a:xfrm>
            <a:off x="4129618" y="3795714"/>
            <a:ext cx="61383" cy="166687"/>
          </a:xfrm>
          <a:prstGeom prst="straightConnector1">
            <a:avLst/>
          </a:prstGeom>
          <a:noFill/>
          <a:ln cap="sq" cmpd="sng" w="57150">
            <a:solidFill>
              <a:schemeClr val="dk1"/>
            </a:solidFill>
            <a:prstDash val="solid"/>
            <a:round/>
            <a:headEnd len="sm" w="sm" type="none"/>
            <a:tailEnd len="lg" w="lg" type="stealth"/>
          </a:ln>
        </p:spPr>
      </p:cxnSp>
      <p:cxnSp>
        <p:nvCxnSpPr>
          <p:cNvPr id="695" name="Google Shape;695;p43"/>
          <p:cNvCxnSpPr/>
          <p:nvPr/>
        </p:nvCxnSpPr>
        <p:spPr>
          <a:xfrm>
            <a:off x="5664201" y="5265738"/>
            <a:ext cx="342900" cy="61912"/>
          </a:xfrm>
          <a:prstGeom prst="straightConnector1">
            <a:avLst/>
          </a:prstGeom>
          <a:noFill/>
          <a:ln cap="sq" cmpd="sng" w="57150">
            <a:solidFill>
              <a:schemeClr val="dk1"/>
            </a:solidFill>
            <a:prstDash val="solid"/>
            <a:round/>
            <a:headEnd len="sm" w="sm" type="none"/>
            <a:tailEnd len="lg" w="lg" type="stealth"/>
          </a:ln>
        </p:spPr>
      </p:cxnSp>
      <p:cxnSp>
        <p:nvCxnSpPr>
          <p:cNvPr id="696" name="Google Shape;696;p43"/>
          <p:cNvCxnSpPr/>
          <p:nvPr/>
        </p:nvCxnSpPr>
        <p:spPr>
          <a:xfrm flipH="1" rot="10800000">
            <a:off x="8284634" y="4902201"/>
            <a:ext cx="182033" cy="106363"/>
          </a:xfrm>
          <a:prstGeom prst="straightConnector1">
            <a:avLst/>
          </a:prstGeom>
          <a:noFill/>
          <a:ln cap="sq" cmpd="sng" w="57150">
            <a:solidFill>
              <a:schemeClr val="dk1"/>
            </a:solidFill>
            <a:prstDash val="solid"/>
            <a:round/>
            <a:headEnd len="sm" w="sm" type="none"/>
            <a:tailEnd len="lg" w="lg" type="stealth"/>
          </a:ln>
        </p:spPr>
      </p:cxnSp>
      <p:cxnSp>
        <p:nvCxnSpPr>
          <p:cNvPr id="697" name="Google Shape;697;p43"/>
          <p:cNvCxnSpPr/>
          <p:nvPr/>
        </p:nvCxnSpPr>
        <p:spPr>
          <a:xfrm rot="10800000">
            <a:off x="9135534" y="3138489"/>
            <a:ext cx="48684" cy="179387"/>
          </a:xfrm>
          <a:prstGeom prst="straightConnector1">
            <a:avLst/>
          </a:prstGeom>
          <a:noFill/>
          <a:ln cap="sq" cmpd="sng" w="57150">
            <a:solidFill>
              <a:schemeClr val="dk1"/>
            </a:solidFill>
            <a:prstDash val="solid"/>
            <a:round/>
            <a:headEnd len="sm" w="sm" type="none"/>
            <a:tailEnd len="lg" w="lg" type="stealth"/>
          </a:ln>
        </p:spPr>
      </p:cxnSp>
      <p:cxnSp>
        <p:nvCxnSpPr>
          <p:cNvPr id="698" name="Google Shape;698;p43"/>
          <p:cNvCxnSpPr/>
          <p:nvPr/>
        </p:nvCxnSpPr>
        <p:spPr>
          <a:xfrm rot="10800000">
            <a:off x="7363884" y="1870075"/>
            <a:ext cx="338667" cy="95250"/>
          </a:xfrm>
          <a:prstGeom prst="straightConnector1">
            <a:avLst/>
          </a:prstGeom>
          <a:noFill/>
          <a:ln cap="sq" cmpd="sng" w="57150">
            <a:solidFill>
              <a:schemeClr val="dk1"/>
            </a:solidFill>
            <a:prstDash val="solid"/>
            <a:round/>
            <a:headEnd len="sm" w="sm" type="none"/>
            <a:tailEnd len="lg" w="lg" type="stealth"/>
          </a:ln>
        </p:spPr>
      </p:cxnSp>
      <p:cxnSp>
        <p:nvCxnSpPr>
          <p:cNvPr id="699" name="Google Shape;699;p43"/>
          <p:cNvCxnSpPr/>
          <p:nvPr/>
        </p:nvCxnSpPr>
        <p:spPr>
          <a:xfrm flipH="1">
            <a:off x="4929717" y="2176463"/>
            <a:ext cx="201083" cy="112712"/>
          </a:xfrm>
          <a:prstGeom prst="straightConnector1">
            <a:avLst/>
          </a:prstGeom>
          <a:noFill/>
          <a:ln cap="sq" cmpd="sng" w="57150">
            <a:solidFill>
              <a:schemeClr val="dk1"/>
            </a:solidFill>
            <a:prstDash val="solid"/>
            <a:round/>
            <a:headEnd len="sm" w="sm" type="none"/>
            <a:tailEnd len="lg" w="lg"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4"/>
          <p:cNvSpPr txBox="1"/>
          <p:nvPr/>
        </p:nvSpPr>
        <p:spPr>
          <a:xfrm>
            <a:off x="449766" y="1189038"/>
            <a:ext cx="112776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Phương hướng chiến lược: </a:t>
            </a:r>
            <a:r>
              <a:rPr b="0" i="0" lang="en-US" sz="2000" u="none" cap="none" strike="noStrike">
                <a:solidFill>
                  <a:schemeClr val="dk1"/>
                </a:solidFill>
                <a:highlight>
                  <a:srgbClr val="FFFF99"/>
                </a:highlight>
                <a:latin typeface="Times New Roman"/>
                <a:ea typeface="Times New Roman"/>
                <a:cs typeface="Times New Roman"/>
                <a:sym typeface="Times New Roman"/>
              </a:rPr>
              <a:t>“Chủ trương làm tư sản dân quyền cách mạng và thổ địa cách mạng để đi tớ</a:t>
            </a:r>
            <a:r>
              <a:rPr b="0" i="0" lang="en-US" sz="2000" u="none" cap="none" strike="noStrike">
                <a:solidFill>
                  <a:schemeClr val="dk1"/>
                </a:solidFill>
                <a:latin typeface="Times New Roman"/>
                <a:ea typeface="Times New Roman"/>
                <a:cs typeface="Times New Roman"/>
                <a:sym typeface="Times New Roman"/>
              </a:rPr>
              <a:t>i xã hội cộng sản”</a:t>
            </a:r>
            <a:endParaRPr b="0" i="0" sz="2000" u="none" cap="none" strike="noStrike">
              <a:solidFill>
                <a:schemeClr val="dk1"/>
              </a:solidFill>
              <a:latin typeface="Times New Roman"/>
              <a:ea typeface="Times New Roman"/>
              <a:cs typeface="Times New Roman"/>
              <a:sym typeface="Times New Roman"/>
            </a:endParaRPr>
          </a:p>
        </p:txBody>
      </p:sp>
      <p:sp>
        <p:nvSpPr>
          <p:cNvPr id="705" name="Google Shape;705;p44"/>
          <p:cNvSpPr/>
          <p:nvPr/>
        </p:nvSpPr>
        <p:spPr>
          <a:xfrm>
            <a:off x="3251200" y="2057400"/>
            <a:ext cx="8128000" cy="923330"/>
          </a:xfrm>
          <a:prstGeom prst="rect">
            <a:avLst/>
          </a:prstGeom>
          <a:noFill/>
          <a:ln cap="flat" cmpd="sng" w="9525">
            <a:solidFill>
              <a:srgbClr val="E9DA4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Về Chính trị</a:t>
            </a:r>
            <a:r>
              <a:rPr b="0" i="0" lang="en-US" sz="1800" u="none" cap="none" strike="noStrike">
                <a:solidFill>
                  <a:schemeClr val="dk1"/>
                </a:solidFill>
                <a:latin typeface="Calibri"/>
                <a:ea typeface="Calibri"/>
                <a:cs typeface="Calibri"/>
                <a:sym typeface="Calibri"/>
              </a:rPr>
              <a:t>: Đánh đổ ĐQCN Pháp và bọn phong kiến làm cho nước Việt Nam được hoàn toàn độc lập, dựng ra chính phủ công nông binh, tổ chức ra quân đội công nông.</a:t>
            </a:r>
            <a:endParaRPr b="0" i="0" sz="1800" u="none" cap="none" strike="noStrike">
              <a:solidFill>
                <a:schemeClr val="dk1"/>
              </a:solidFill>
              <a:latin typeface="Calibri"/>
              <a:ea typeface="Calibri"/>
              <a:cs typeface="Calibri"/>
              <a:sym typeface="Calibri"/>
            </a:endParaRPr>
          </a:p>
        </p:txBody>
      </p:sp>
      <p:sp>
        <p:nvSpPr>
          <p:cNvPr id="706" name="Google Shape;706;p44"/>
          <p:cNvSpPr/>
          <p:nvPr/>
        </p:nvSpPr>
        <p:spPr>
          <a:xfrm>
            <a:off x="3302000" y="3652838"/>
            <a:ext cx="8229600" cy="923330"/>
          </a:xfrm>
          <a:prstGeom prst="rect">
            <a:avLst/>
          </a:prstGeom>
          <a:noFill/>
          <a:ln cap="flat" cmpd="sng" w="9525">
            <a:solidFill>
              <a:srgbClr val="72B88E"/>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Về </a:t>
            </a:r>
            <a:r>
              <a:rPr b="1" i="1" lang="en-US" sz="1800" u="none" cap="none" strike="noStrike">
                <a:solidFill>
                  <a:schemeClr val="dk1"/>
                </a:solidFill>
                <a:latin typeface="Calibri"/>
                <a:ea typeface="Calibri"/>
                <a:cs typeface="Calibri"/>
                <a:sym typeface="Calibri"/>
              </a:rPr>
              <a:t>kinh tế</a:t>
            </a:r>
            <a:r>
              <a:rPr b="1" i="0" lang="en-US" sz="1800" u="none" cap="none" strike="noStrike">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tịch thu toàn bộ sản nghiệp lớn của bọn đế quốc giao cho chính phủ công nông binh; thu hết ruộng đất của công chia cho dân cày nghèo,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7" name="Google Shape;707;p44"/>
          <p:cNvSpPr/>
          <p:nvPr/>
        </p:nvSpPr>
        <p:spPr>
          <a:xfrm>
            <a:off x="3149600" y="5334001"/>
            <a:ext cx="9347200" cy="650875"/>
          </a:xfrm>
          <a:prstGeom prst="rect">
            <a:avLst/>
          </a:prstGeom>
          <a:noFill/>
          <a:ln cap="flat" cmpd="sng" w="9525">
            <a:solidFill>
              <a:srgbClr val="E9DA4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1" lang="en-US" sz="1800" u="none" cap="none" strike="noStrike">
                <a:solidFill>
                  <a:schemeClr val="dk1"/>
                </a:solidFill>
                <a:latin typeface="Calibri"/>
                <a:ea typeface="Calibri"/>
                <a:cs typeface="Calibri"/>
                <a:sym typeface="Calibri"/>
              </a:rPr>
              <a:t>Về Văn hoá- xã hội</a:t>
            </a:r>
            <a:r>
              <a:rPr b="0" i="0" lang="en-US" sz="1800" u="none" cap="none" strike="noStrike">
                <a:solidFill>
                  <a:schemeClr val="dk1"/>
                </a:solidFill>
                <a:latin typeface="Calibri"/>
                <a:ea typeface="Calibri"/>
                <a:cs typeface="Calibri"/>
                <a:sym typeface="Calibri"/>
              </a:rPr>
              <a:t>: Dân chúng được tự do tổ chức nam nữ được bình quyền, phổ thông giáo dục theo hướng công nông hoá.</a:t>
            </a:r>
            <a:endParaRPr b="0" i="0" sz="1400" u="none" cap="none" strike="noStrike">
              <a:solidFill>
                <a:srgbClr val="000000"/>
              </a:solidFill>
              <a:latin typeface="Arial"/>
              <a:ea typeface="Arial"/>
              <a:cs typeface="Arial"/>
              <a:sym typeface="Arial"/>
            </a:endParaRPr>
          </a:p>
        </p:txBody>
      </p:sp>
      <p:sp>
        <p:nvSpPr>
          <p:cNvPr id="708" name="Google Shape;708;p44"/>
          <p:cNvSpPr txBox="1"/>
          <p:nvPr/>
        </p:nvSpPr>
        <p:spPr>
          <a:xfrm>
            <a:off x="304800" y="1905000"/>
            <a:ext cx="2540000" cy="488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Times New Roman"/>
                <a:ea typeface="Times New Roman"/>
                <a:cs typeface="Times New Roman"/>
                <a:sym typeface="Times New Roman"/>
              </a:rPr>
              <a:t>- Nhiệm vụ: </a:t>
            </a:r>
            <a:endParaRPr b="0" i="0" sz="1400" u="none" cap="none" strike="noStrike">
              <a:solidFill>
                <a:srgbClr val="000000"/>
              </a:solidFill>
              <a:latin typeface="Arial"/>
              <a:ea typeface="Arial"/>
              <a:cs typeface="Arial"/>
              <a:sym typeface="Arial"/>
            </a:endParaRPr>
          </a:p>
        </p:txBody>
      </p:sp>
      <p:cxnSp>
        <p:nvCxnSpPr>
          <p:cNvPr id="709" name="Google Shape;709;p44"/>
          <p:cNvCxnSpPr/>
          <p:nvPr/>
        </p:nvCxnSpPr>
        <p:spPr>
          <a:xfrm>
            <a:off x="2743200" y="2286000"/>
            <a:ext cx="406400" cy="0"/>
          </a:xfrm>
          <a:prstGeom prst="straightConnector1">
            <a:avLst/>
          </a:prstGeom>
          <a:noFill/>
          <a:ln cap="flat" cmpd="sng" w="9525">
            <a:solidFill>
              <a:schemeClr val="dk1"/>
            </a:solidFill>
            <a:prstDash val="solid"/>
            <a:round/>
            <a:headEnd len="sm" w="sm" type="none"/>
            <a:tailEnd len="med" w="med" type="triangle"/>
          </a:ln>
        </p:spPr>
      </p:cxnSp>
      <p:cxnSp>
        <p:nvCxnSpPr>
          <p:cNvPr id="710" name="Google Shape;710;p44"/>
          <p:cNvCxnSpPr/>
          <p:nvPr/>
        </p:nvCxnSpPr>
        <p:spPr>
          <a:xfrm>
            <a:off x="2743200" y="2286000"/>
            <a:ext cx="406400" cy="1752600"/>
          </a:xfrm>
          <a:prstGeom prst="straightConnector1">
            <a:avLst/>
          </a:prstGeom>
          <a:noFill/>
          <a:ln cap="flat" cmpd="sng" w="9525">
            <a:solidFill>
              <a:schemeClr val="dk1"/>
            </a:solidFill>
            <a:prstDash val="solid"/>
            <a:round/>
            <a:headEnd len="sm" w="sm" type="none"/>
            <a:tailEnd len="med" w="med" type="triangle"/>
          </a:ln>
        </p:spPr>
      </p:cxnSp>
      <p:cxnSp>
        <p:nvCxnSpPr>
          <p:cNvPr id="711" name="Google Shape;711;p44"/>
          <p:cNvCxnSpPr/>
          <p:nvPr/>
        </p:nvCxnSpPr>
        <p:spPr>
          <a:xfrm>
            <a:off x="2743200" y="2286000"/>
            <a:ext cx="406400" cy="3352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descr="DKMenh2" id="717" name="Google Shape;717;p45"/>
          <p:cNvPicPr preferRelativeResize="0"/>
          <p:nvPr/>
        </p:nvPicPr>
        <p:blipFill rotWithShape="1">
          <a:blip r:embed="rId3">
            <a:alphaModFix/>
          </a:blip>
          <a:srcRect b="4570" l="3235" r="2271" t="3009"/>
          <a:stretch/>
        </p:blipFill>
        <p:spPr>
          <a:xfrm>
            <a:off x="7620001" y="3810000"/>
            <a:ext cx="4237567" cy="2535238"/>
          </a:xfrm>
          <a:prstGeom prst="rect">
            <a:avLst/>
          </a:prstGeom>
          <a:noFill/>
          <a:ln cap="flat" cmpd="sng" w="38100">
            <a:solidFill>
              <a:schemeClr val="dk1"/>
            </a:solidFill>
            <a:prstDash val="solid"/>
            <a:miter lim="800000"/>
            <a:headEnd len="sm" w="sm" type="none"/>
            <a:tailEnd len="sm" w="sm" type="none"/>
          </a:ln>
        </p:spPr>
      </p:pic>
      <p:pic>
        <p:nvPicPr>
          <p:cNvPr descr="DKMenh3" id="718" name="Google Shape;718;p45"/>
          <p:cNvPicPr preferRelativeResize="0"/>
          <p:nvPr/>
        </p:nvPicPr>
        <p:blipFill rotWithShape="1">
          <a:blip r:embed="rId4">
            <a:alphaModFix/>
          </a:blip>
          <a:srcRect b="3877" l="3267" r="1941" t="2431"/>
          <a:stretch/>
        </p:blipFill>
        <p:spPr>
          <a:xfrm>
            <a:off x="7620001" y="1163638"/>
            <a:ext cx="4237567" cy="2570162"/>
          </a:xfrm>
          <a:prstGeom prst="rect">
            <a:avLst/>
          </a:prstGeom>
          <a:noFill/>
          <a:ln cap="flat" cmpd="sng" w="38100">
            <a:solidFill>
              <a:schemeClr val="dk1"/>
            </a:solidFill>
            <a:prstDash val="solid"/>
            <a:miter lim="800000"/>
            <a:headEnd len="sm" w="sm" type="none"/>
            <a:tailEnd len="sm" w="sm" type="none"/>
          </a:ln>
        </p:spPr>
      </p:pic>
      <p:sp>
        <p:nvSpPr>
          <p:cNvPr id="719" name="Google Shape;719;p45"/>
          <p:cNvSpPr txBox="1"/>
          <p:nvPr/>
        </p:nvSpPr>
        <p:spPr>
          <a:xfrm>
            <a:off x="2196354" y="336178"/>
            <a:ext cx="6194611"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 Lực lượng cách mạng</a:t>
            </a:r>
            <a:endParaRPr b="1" i="0" sz="2800" u="none" cap="none" strike="noStrike">
              <a:solidFill>
                <a:schemeClr val="dk1"/>
              </a:solidFill>
              <a:latin typeface="Times New Roman"/>
              <a:ea typeface="Times New Roman"/>
              <a:cs typeface="Times New Roman"/>
              <a:sym typeface="Times New Roman"/>
            </a:endParaRPr>
          </a:p>
        </p:txBody>
      </p:sp>
      <p:sp>
        <p:nvSpPr>
          <p:cNvPr id="720" name="Google Shape;720;p45"/>
          <p:cNvSpPr/>
          <p:nvPr/>
        </p:nvSpPr>
        <p:spPr>
          <a:xfrm>
            <a:off x="508000" y="2099737"/>
            <a:ext cx="6096000" cy="3785700"/>
          </a:xfrm>
          <a:prstGeom prst="rect">
            <a:avLst/>
          </a:prstGeom>
          <a:solidFill>
            <a:srgbClr val="CCECFF"/>
          </a:solidFill>
          <a:ln cap="flat" cmpd="thinThick" w="57150">
            <a:solidFill>
              <a:srgbClr val="CC3300"/>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	Đảng chủ trương tập hợp đại bộ phận giai cấp công nhân, nông dân và dựa vào hạng dân cày nghèo, lãnh đạo nông dân làm cách mạng ruộng đất;  lôi kéo tiểu tư sản, trí thức, trung nông, tiểu TS đi về phe g/c vô sản. Đối với phú nông, trung tiểu địa chủ và tư bản An nam mà chưa rõ mặt phản cách mạng thì phải lợi dụng, ít lâu mới làm cho họ đứng trung lập. Bộ phận nào đã ra mặt phản cách mạng thì phải đánh đổ.</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721" name="Google Shape;721;p45"/>
          <p:cNvSpPr/>
          <p:nvPr/>
        </p:nvSpPr>
        <p:spPr>
          <a:xfrm rot="-970721">
            <a:off x="1582213" y="9406295"/>
            <a:ext cx="9027593" cy="1676401"/>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Tahoma"/>
              </a:rPr>
              <a:t>TOÀN THỂ DÂN TỘC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46"/>
          <p:cNvPicPr preferRelativeResize="0"/>
          <p:nvPr/>
        </p:nvPicPr>
        <p:blipFill rotWithShape="1">
          <a:blip r:embed="rId3">
            <a:alphaModFix/>
          </a:blip>
          <a:srcRect b="0" l="0" r="0" t="0"/>
          <a:stretch/>
        </p:blipFill>
        <p:spPr>
          <a:xfrm>
            <a:off x="6390218" y="627951"/>
            <a:ext cx="5384800" cy="3670300"/>
          </a:xfrm>
          <a:prstGeom prst="rect">
            <a:avLst/>
          </a:prstGeom>
          <a:noFill/>
          <a:ln>
            <a:noFill/>
          </a:ln>
        </p:spPr>
      </p:pic>
      <p:sp>
        <p:nvSpPr>
          <p:cNvPr id="727" name="Google Shape;727;p46"/>
          <p:cNvSpPr/>
          <p:nvPr/>
        </p:nvSpPr>
        <p:spPr>
          <a:xfrm>
            <a:off x="304800" y="1441719"/>
            <a:ext cx="5384800" cy="132343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“Giai cấp vô sản là lực lượng lãnh đạo, Đảng là đội tiền phong của vô sản giai cấp phải thu phục cho được đại bộ phận giai cấp mình, phải làm cho giai cấp mình lãnh đạo được dân chúng”</a:t>
            </a:r>
            <a:endParaRPr b="0" i="0" sz="1400" u="none" cap="none" strike="noStrike">
              <a:solidFill>
                <a:srgbClr val="000000"/>
              </a:solidFill>
              <a:latin typeface="Arial"/>
              <a:ea typeface="Arial"/>
              <a:cs typeface="Arial"/>
              <a:sym typeface="Arial"/>
            </a:endParaRPr>
          </a:p>
        </p:txBody>
      </p:sp>
      <p:sp>
        <p:nvSpPr>
          <p:cNvPr id="728" name="Google Shape;728;p46"/>
          <p:cNvSpPr txBox="1"/>
          <p:nvPr/>
        </p:nvSpPr>
        <p:spPr>
          <a:xfrm>
            <a:off x="2232212" y="368395"/>
            <a:ext cx="4383741"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 Lãnh đạo cách mạng</a:t>
            </a:r>
            <a:endParaRPr b="1" i="0" sz="2800" u="none" cap="none" strike="noStrike">
              <a:solidFill>
                <a:schemeClr val="dk1"/>
              </a:solidFill>
              <a:latin typeface="Times New Roman"/>
              <a:ea typeface="Times New Roman"/>
              <a:cs typeface="Times New Roman"/>
              <a:sym typeface="Times New Roman"/>
            </a:endParaRPr>
          </a:p>
        </p:txBody>
      </p:sp>
      <p:pic>
        <p:nvPicPr>
          <p:cNvPr descr="HNTLDang" id="729" name="Google Shape;729;p46"/>
          <p:cNvPicPr preferRelativeResize="0"/>
          <p:nvPr/>
        </p:nvPicPr>
        <p:blipFill rotWithShape="1">
          <a:blip r:embed="rId4">
            <a:alphaModFix/>
          </a:blip>
          <a:srcRect b="0" l="0" r="0" t="0"/>
          <a:stretch/>
        </p:blipFill>
        <p:spPr>
          <a:xfrm>
            <a:off x="304800" y="3733801"/>
            <a:ext cx="5496984" cy="2894013"/>
          </a:xfrm>
          <a:prstGeom prst="rect">
            <a:avLst/>
          </a:prstGeom>
          <a:noFill/>
          <a:ln cap="flat" cmpd="sng" w="57150">
            <a:solidFill>
              <a:schemeClr val="dk1"/>
            </a:solidFill>
            <a:prstDash val="solid"/>
            <a:miter lim="800000"/>
            <a:headEnd len="sm" w="sm" type="none"/>
            <a:tailEnd len="sm" w="sm" type="none"/>
          </a:ln>
        </p:spPr>
      </p:pic>
      <p:sp>
        <p:nvSpPr>
          <p:cNvPr id="730" name="Google Shape;730;p46"/>
          <p:cNvSpPr/>
          <p:nvPr/>
        </p:nvSpPr>
        <p:spPr>
          <a:xfrm rot="-1124814">
            <a:off x="376263" y="2550186"/>
            <a:ext cx="10007600" cy="1398588"/>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Times New Roman"/>
              </a:rPr>
              <a:t>ĐẢNG CỘNG SẢN VIỆT NAM</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47"/>
          <p:cNvPicPr preferRelativeResize="0"/>
          <p:nvPr/>
        </p:nvPicPr>
        <p:blipFill rotWithShape="1">
          <a:blip r:embed="rId3">
            <a:alphaModFix/>
          </a:blip>
          <a:srcRect b="34179" l="20313" r="35938" t="17157"/>
          <a:stretch/>
        </p:blipFill>
        <p:spPr>
          <a:xfrm>
            <a:off x="6705600" y="1295400"/>
            <a:ext cx="5486400" cy="2362200"/>
          </a:xfrm>
          <a:prstGeom prst="rect">
            <a:avLst/>
          </a:prstGeom>
          <a:noFill/>
          <a:ln cap="sq" cmpd="sng" w="38100">
            <a:solidFill>
              <a:srgbClr val="CC0000"/>
            </a:solidFill>
            <a:prstDash val="solid"/>
            <a:miter lim="800000"/>
            <a:headEnd len="sm" w="sm" type="none"/>
            <a:tailEnd len="sm" w="sm" type="none"/>
          </a:ln>
        </p:spPr>
      </p:pic>
      <p:grpSp>
        <p:nvGrpSpPr>
          <p:cNvPr id="736" name="Google Shape;736;p47"/>
          <p:cNvGrpSpPr/>
          <p:nvPr/>
        </p:nvGrpSpPr>
        <p:grpSpPr>
          <a:xfrm>
            <a:off x="6752168" y="3733800"/>
            <a:ext cx="5439833" cy="2895600"/>
            <a:chOff x="3135" y="2208"/>
            <a:chExt cx="3105" cy="1942"/>
          </a:xfrm>
        </p:grpSpPr>
        <p:pic>
          <p:nvPicPr>
            <p:cNvPr descr="Một số thành viên của Quốctế Cộng sản" id="737" name="Google Shape;737;p47"/>
            <p:cNvPicPr preferRelativeResize="0"/>
            <p:nvPr/>
          </p:nvPicPr>
          <p:blipFill rotWithShape="1">
            <a:blip r:embed="rId4">
              <a:alphaModFix/>
            </a:blip>
            <a:srcRect b="0" l="0" r="0" t="0"/>
            <a:stretch/>
          </p:blipFill>
          <p:spPr>
            <a:xfrm>
              <a:off x="3135" y="2208"/>
              <a:ext cx="3105" cy="1942"/>
            </a:xfrm>
            <a:prstGeom prst="rect">
              <a:avLst/>
            </a:prstGeom>
            <a:noFill/>
            <a:ln cap="flat" cmpd="sng" w="38100">
              <a:solidFill>
                <a:srgbClr val="CC0000"/>
              </a:solidFill>
              <a:prstDash val="solid"/>
              <a:miter lim="800000"/>
              <a:headEnd len="sm" w="sm" type="none"/>
              <a:tailEnd len="sm" w="sm" type="none"/>
            </a:ln>
          </p:spPr>
        </p:pic>
        <p:sp>
          <p:nvSpPr>
            <p:cNvPr id="738" name="Google Shape;738;p47"/>
            <p:cNvSpPr/>
            <p:nvPr/>
          </p:nvSpPr>
          <p:spPr>
            <a:xfrm>
              <a:off x="4608" y="3792"/>
              <a:ext cx="1632" cy="2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Times New Roman"/>
                  <a:ea typeface="Times New Roman"/>
                  <a:cs typeface="Times New Roman"/>
                  <a:sym typeface="Times New Roman"/>
                </a:rPr>
                <a:t>Mét sè thµnh viªn cña Quèc tÕ céng s¶n</a:t>
              </a:r>
              <a:endParaRPr b="0" i="0" sz="1400" u="none" cap="none" strike="noStrike">
                <a:solidFill>
                  <a:srgbClr val="000000"/>
                </a:solidFill>
                <a:latin typeface="Arial"/>
                <a:ea typeface="Arial"/>
                <a:cs typeface="Arial"/>
                <a:sym typeface="Arial"/>
              </a:endParaRPr>
            </a:p>
          </p:txBody>
        </p:sp>
      </p:grpSp>
      <p:sp>
        <p:nvSpPr>
          <p:cNvPr id="739" name="Google Shape;739;p47"/>
          <p:cNvSpPr txBox="1"/>
          <p:nvPr/>
        </p:nvSpPr>
        <p:spPr>
          <a:xfrm>
            <a:off x="2152075" y="460470"/>
            <a:ext cx="7180729"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 Quan hệ với phong trào cách mạng thế giới</a:t>
            </a:r>
            <a:endParaRPr b="1" i="0" sz="2800" u="none" cap="none" strike="noStrike">
              <a:solidFill>
                <a:schemeClr val="dk1"/>
              </a:solidFill>
              <a:latin typeface="Times New Roman"/>
              <a:ea typeface="Times New Roman"/>
              <a:cs typeface="Times New Roman"/>
              <a:sym typeface="Times New Roman"/>
            </a:endParaRPr>
          </a:p>
        </p:txBody>
      </p:sp>
      <p:sp>
        <p:nvSpPr>
          <p:cNvPr id="740" name="Google Shape;740;p47"/>
          <p:cNvSpPr/>
          <p:nvPr/>
        </p:nvSpPr>
        <p:spPr>
          <a:xfrm>
            <a:off x="203200" y="1752600"/>
            <a:ext cx="6299200" cy="3048000"/>
          </a:xfrm>
          <a:prstGeom prst="rect">
            <a:avLst/>
          </a:prstGeom>
        </p:spPr>
        <p:txBody>
          <a:bodyPr>
            <a:prstTxWarp prst="textPlain"/>
          </a:bodyPr>
          <a:lstStyle/>
          <a:p>
            <a:pPr lvl="0" algn="ctr"/>
            <a:r>
              <a:rPr b="0" i="0">
                <a:ln cap="flat" cmpd="sng" w="12700">
                  <a:solidFill>
                    <a:srgbClr val="72B88E"/>
                  </a:solidFill>
                  <a:prstDash val="solid"/>
                  <a:round/>
                  <a:headEnd len="sm" w="sm" type="none"/>
                  <a:tailEnd len="sm" w="sm" type="none"/>
                </a:ln>
                <a:solidFill>
                  <a:srgbClr val="FF6600"/>
                </a:solidFill>
                <a:latin typeface="Times New Roman"/>
              </a:rPr>
              <a:t>Cách mạng Việt Nam là bộ phận của cách mạng</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thế giới: " Liên kết với những dân tộc bị áp bức</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và quần chúng VS trên toàn thế giới nhất là</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quần chúng vô sản Pháp"</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descr="xfvcg.jpg" id="745" name="Google Shape;745;p48"/>
          <p:cNvPicPr preferRelativeResize="0"/>
          <p:nvPr/>
        </p:nvPicPr>
        <p:blipFill rotWithShape="1">
          <a:blip r:embed="rId3">
            <a:alphaModFix/>
          </a:blip>
          <a:srcRect b="18896" l="0" r="0" t="0"/>
          <a:stretch/>
        </p:blipFill>
        <p:spPr>
          <a:xfrm>
            <a:off x="1638300" y="1600200"/>
            <a:ext cx="8915401" cy="4800600"/>
          </a:xfrm>
          <a:prstGeom prst="rect">
            <a:avLst/>
          </a:prstGeom>
          <a:noFill/>
          <a:ln>
            <a:noFill/>
          </a:ln>
        </p:spPr>
      </p:pic>
      <p:sp>
        <p:nvSpPr>
          <p:cNvPr id="746" name="Google Shape;746;p48"/>
          <p:cNvSpPr txBox="1"/>
          <p:nvPr>
            <p:ph idx="4294967295" type="title"/>
          </p:nvPr>
        </p:nvSpPr>
        <p:spPr>
          <a:xfrm>
            <a:off x="2043484" y="203761"/>
            <a:ext cx="10148516" cy="93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50"/>
              </a:buClr>
              <a:buSzPts val="2800"/>
              <a:buFont typeface="Calibri"/>
              <a:buNone/>
            </a:pPr>
            <a:r>
              <a:rPr b="1" lang="en-US" sz="2800">
                <a:solidFill>
                  <a:srgbClr val="00B050"/>
                </a:solidFill>
              </a:rPr>
              <a:t>1.1.4. Ý nghĩa lịch sử của việc thành Đảng Cộng sản Việt Nam</a:t>
            </a:r>
            <a:endParaRPr b="1" sz="2800">
              <a:solidFill>
                <a:srgbClr val="00B050"/>
              </a:solidFill>
              <a:latin typeface="Times New Roman"/>
              <a:ea typeface="Times New Roman"/>
              <a:cs typeface="Times New Roman"/>
              <a:sym typeface="Times New Roman"/>
            </a:endParaRPr>
          </a:p>
        </p:txBody>
      </p:sp>
      <p:sp>
        <p:nvSpPr>
          <p:cNvPr id="747" name="Google Shape;747;p48">
            <a:hlinkClick r:id="rId4"/>
          </p:cNvPr>
          <p:cNvSpPr txBox="1"/>
          <p:nvPr/>
        </p:nvSpPr>
        <p:spPr>
          <a:xfrm>
            <a:off x="6908800" y="1295401"/>
            <a:ext cx="3556000" cy="276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0066"/>
                </a:solidFill>
                <a:latin typeface="Calibri"/>
                <a:ea typeface="Calibri"/>
                <a:cs typeface="Calibri"/>
                <a:sym typeface="Calibri"/>
              </a:rPr>
              <a:t>“Đảng đã cho ta một mùa xuân”</a:t>
            </a:r>
            <a:endParaRPr b="0" i="0" sz="1400" u="none" cap="none" strike="noStrike">
              <a:solidFill>
                <a:srgbClr val="000000"/>
              </a:solidFill>
              <a:latin typeface="Arial"/>
              <a:ea typeface="Arial"/>
              <a:cs typeface="Arial"/>
              <a:sym typeface="Arial"/>
            </a:endParaRPr>
          </a:p>
        </p:txBody>
      </p:sp>
      <p:pic>
        <p:nvPicPr>
          <p:cNvPr id="748" name="Google Shape;748;p48"/>
          <p:cNvPicPr preferRelativeResize="0"/>
          <p:nvPr/>
        </p:nvPicPr>
        <p:blipFill rotWithShape="1">
          <a:blip r:embed="rId5">
            <a:alphaModFix/>
          </a:blip>
          <a:srcRect b="0" l="0" r="0" t="0"/>
          <a:stretch/>
        </p:blipFill>
        <p:spPr>
          <a:xfrm>
            <a:off x="6197600" y="1066800"/>
            <a:ext cx="711200" cy="53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9"/>
          <p:cNvSpPr txBox="1"/>
          <p:nvPr/>
        </p:nvSpPr>
        <p:spPr>
          <a:xfrm>
            <a:off x="6604000" y="5638800"/>
            <a:ext cx="5588000" cy="60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000"/>
              <a:buFont typeface="Noto Sans Symbols"/>
              <a:buNone/>
            </a:pPr>
            <a:r>
              <a:rPr b="1" i="1" lang="en-US" sz="2000" u="none" cap="none" strike="noStrike">
                <a:solidFill>
                  <a:srgbClr val="0000FF"/>
                </a:solidFill>
                <a:latin typeface="Times New Roman"/>
                <a:ea typeface="Times New Roman"/>
                <a:cs typeface="Times New Roman"/>
                <a:sym typeface="Times New Roman"/>
              </a:rPr>
              <a:t>Chủ tịch Hồ Chí Minh – Người sáng lập và rèn luyện Đảng ta</a:t>
            </a:r>
            <a:endParaRPr b="1" i="0" sz="2000" u="none" cap="none" strike="noStrike">
              <a:solidFill>
                <a:srgbClr val="0000FF"/>
              </a:solidFill>
              <a:latin typeface="Times New Roman"/>
              <a:ea typeface="Times New Roman"/>
              <a:cs typeface="Times New Roman"/>
              <a:sym typeface="Times New Roman"/>
            </a:endParaRPr>
          </a:p>
        </p:txBody>
      </p:sp>
      <p:sp>
        <p:nvSpPr>
          <p:cNvPr id="754" name="Google Shape;754;p49"/>
          <p:cNvSpPr/>
          <p:nvPr/>
        </p:nvSpPr>
        <p:spPr>
          <a:xfrm>
            <a:off x="3751607" y="6030309"/>
            <a:ext cx="1820047" cy="551793"/>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100000"/>
              </a:lnSpc>
              <a:spcBef>
                <a:spcPts val="0"/>
              </a:spcBef>
              <a:spcAft>
                <a:spcPts val="0"/>
              </a:spcAft>
              <a:buClr>
                <a:schemeClr val="hlink"/>
              </a:buClr>
              <a:buSzPts val="2400"/>
              <a:buFont typeface="Noto Sans Symbols"/>
              <a:buNone/>
            </a:pPr>
            <a:r>
              <a:rPr b="0" i="0" lang="en-US" sz="2400" u="none" cap="none" strike="noStrike">
                <a:solidFill>
                  <a:srgbClr val="0000FF"/>
                </a:solidFill>
                <a:latin typeface="Times New Roman"/>
                <a:ea typeface="Times New Roman"/>
                <a:cs typeface="Times New Roman"/>
                <a:sym typeface="Times New Roman"/>
              </a:rPr>
              <a:t>Đảng kỳ</a:t>
            </a:r>
            <a:endParaRPr b="0" i="0" sz="2400" u="none" cap="none" strike="noStrike">
              <a:solidFill>
                <a:srgbClr val="0000FF"/>
              </a:solidFill>
              <a:latin typeface="Times New Roman"/>
              <a:ea typeface="Times New Roman"/>
              <a:cs typeface="Times New Roman"/>
              <a:sym typeface="Times New Roman"/>
            </a:endParaRPr>
          </a:p>
        </p:txBody>
      </p:sp>
      <p:pic>
        <p:nvPicPr>
          <p:cNvPr descr="CHAN DUNG HCTICH" id="755" name="Google Shape;755;p49"/>
          <p:cNvPicPr preferRelativeResize="0"/>
          <p:nvPr/>
        </p:nvPicPr>
        <p:blipFill rotWithShape="1">
          <a:blip r:embed="rId3">
            <a:alphaModFix/>
          </a:blip>
          <a:srcRect b="0" l="0" r="0" t="0"/>
          <a:stretch/>
        </p:blipFill>
        <p:spPr>
          <a:xfrm>
            <a:off x="7213601" y="1447801"/>
            <a:ext cx="4349751" cy="4125913"/>
          </a:xfrm>
          <a:prstGeom prst="rect">
            <a:avLst/>
          </a:prstGeom>
          <a:noFill/>
          <a:ln cap="flat" cmpd="sng" w="38100">
            <a:solidFill>
              <a:srgbClr val="CC0000"/>
            </a:solidFill>
            <a:prstDash val="solid"/>
            <a:miter lim="800000"/>
            <a:headEnd len="sm" w="sm" type="none"/>
            <a:tailEnd len="sm" w="sm" type="none"/>
          </a:ln>
        </p:spPr>
      </p:pic>
      <p:pic>
        <p:nvPicPr>
          <p:cNvPr descr="800px-Flag_of_Vietnam" id="756" name="Google Shape;756;p49"/>
          <p:cNvPicPr preferRelativeResize="0"/>
          <p:nvPr/>
        </p:nvPicPr>
        <p:blipFill rotWithShape="1">
          <a:blip r:embed="rId4">
            <a:alphaModFix/>
          </a:blip>
          <a:srcRect b="0" l="0" r="0" t="0"/>
          <a:stretch/>
        </p:blipFill>
        <p:spPr>
          <a:xfrm>
            <a:off x="508000" y="381001"/>
            <a:ext cx="3962400" cy="2133600"/>
          </a:xfrm>
          <a:prstGeom prst="rect">
            <a:avLst/>
          </a:prstGeom>
          <a:noFill/>
          <a:ln>
            <a:noFill/>
          </a:ln>
        </p:spPr>
      </p:pic>
      <p:sp>
        <p:nvSpPr>
          <p:cNvPr id="757" name="Google Shape;757;p49"/>
          <p:cNvSpPr txBox="1"/>
          <p:nvPr/>
        </p:nvSpPr>
        <p:spPr>
          <a:xfrm>
            <a:off x="755650" y="2707341"/>
            <a:ext cx="3467100"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Quốc kỳ - Hội nghị xứ uỷ Nam Kỳ (khởi nghĩa Nam Kỳ)</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90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Nguyễn Hữu Tiến vẽ</a:t>
            </a:r>
            <a:endParaRPr b="0" i="0" sz="1400" u="none" cap="none" strike="noStrike">
              <a:solidFill>
                <a:srgbClr val="000000"/>
              </a:solidFill>
              <a:latin typeface="Arial"/>
              <a:ea typeface="Arial"/>
              <a:cs typeface="Arial"/>
              <a:sym typeface="Arial"/>
            </a:endParaRPr>
          </a:p>
        </p:txBody>
      </p:sp>
      <p:pic>
        <p:nvPicPr>
          <p:cNvPr id="758" name="Google Shape;758;p49"/>
          <p:cNvPicPr preferRelativeResize="0"/>
          <p:nvPr/>
        </p:nvPicPr>
        <p:blipFill rotWithShape="1">
          <a:blip r:embed="rId5">
            <a:alphaModFix/>
          </a:blip>
          <a:srcRect b="0" l="0" r="0" t="0"/>
          <a:stretch/>
        </p:blipFill>
        <p:spPr>
          <a:xfrm>
            <a:off x="3181350" y="3823787"/>
            <a:ext cx="3313600" cy="22065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0"/>
          <p:cNvSpPr/>
          <p:nvPr/>
        </p:nvSpPr>
        <p:spPr>
          <a:xfrm>
            <a:off x="3251200" y="5867400"/>
            <a:ext cx="6197600" cy="407988"/>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90000"/>
              </a:lnSpc>
              <a:spcBef>
                <a:spcPts val="0"/>
              </a:spcBef>
              <a:spcAft>
                <a:spcPts val="0"/>
              </a:spcAft>
              <a:buClr>
                <a:schemeClr val="hlink"/>
              </a:buClr>
              <a:buSzPts val="2400"/>
              <a:buFont typeface="Noto Sans Symbols"/>
              <a:buNone/>
            </a:pPr>
            <a:r>
              <a:rPr b="1" i="0" lang="en-US" sz="2400" u="none" cap="none" strike="noStrike">
                <a:solidFill>
                  <a:srgbClr val="0000FF"/>
                </a:solidFill>
                <a:latin typeface="Times New Roman"/>
                <a:ea typeface="Times New Roman"/>
                <a:cs typeface="Times New Roman"/>
                <a:sym typeface="Times New Roman"/>
              </a:rPr>
              <a:t>Khái quát sự ra đời của Đảng </a:t>
            </a:r>
            <a:endParaRPr b="0" i="0" sz="1400" u="none" cap="none" strike="noStrike">
              <a:solidFill>
                <a:srgbClr val="000000"/>
              </a:solidFill>
              <a:latin typeface="Arial"/>
              <a:ea typeface="Arial"/>
              <a:cs typeface="Arial"/>
              <a:sym typeface="Arial"/>
            </a:endParaRPr>
          </a:p>
        </p:txBody>
      </p:sp>
      <p:grpSp>
        <p:nvGrpSpPr>
          <p:cNvPr id="764" name="Google Shape;764;p50"/>
          <p:cNvGrpSpPr/>
          <p:nvPr/>
        </p:nvGrpSpPr>
        <p:grpSpPr>
          <a:xfrm>
            <a:off x="1714500" y="954087"/>
            <a:ext cx="9144000" cy="4241800"/>
            <a:chOff x="858" y="253"/>
            <a:chExt cx="4320" cy="2672"/>
          </a:xfrm>
        </p:grpSpPr>
        <p:sp>
          <p:nvSpPr>
            <p:cNvPr id="765" name="Google Shape;765;p50"/>
            <p:cNvSpPr/>
            <p:nvPr/>
          </p:nvSpPr>
          <p:spPr>
            <a:xfrm>
              <a:off x="3595" y="255"/>
              <a:ext cx="1429" cy="1435"/>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663300"/>
                  </a:solidFill>
                  <a:latin typeface="Tahoma"/>
                  <a:ea typeface="Tahoma"/>
                  <a:cs typeface="Tahoma"/>
                  <a:sym typeface="Tahoma"/>
                </a:rPr>
                <a:t>Phong trào công nhân</a:t>
              </a:r>
              <a:endParaRPr b="0" i="0" sz="1400" u="none" cap="none" strike="noStrike">
                <a:solidFill>
                  <a:srgbClr val="000000"/>
                </a:solidFill>
                <a:latin typeface="Arial"/>
                <a:ea typeface="Arial"/>
                <a:cs typeface="Arial"/>
                <a:sym typeface="Arial"/>
              </a:endParaRPr>
            </a:p>
          </p:txBody>
        </p:sp>
        <p:sp>
          <p:nvSpPr>
            <p:cNvPr id="766" name="Google Shape;766;p50"/>
            <p:cNvSpPr/>
            <p:nvPr/>
          </p:nvSpPr>
          <p:spPr>
            <a:xfrm>
              <a:off x="2346" y="253"/>
              <a:ext cx="1466" cy="1455"/>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663300"/>
                  </a:solidFill>
                  <a:latin typeface="Tahoma"/>
                  <a:ea typeface="Tahoma"/>
                  <a:cs typeface="Tahoma"/>
                  <a:sym typeface="Tahoma"/>
                </a:rPr>
                <a:t>Phong trào yêu nước</a:t>
              </a:r>
              <a:endParaRPr b="0" i="0" sz="1400" u="none" cap="none" strike="noStrike">
                <a:solidFill>
                  <a:srgbClr val="000000"/>
                </a:solidFill>
                <a:latin typeface="Arial"/>
                <a:ea typeface="Arial"/>
                <a:cs typeface="Arial"/>
                <a:sym typeface="Arial"/>
              </a:endParaRPr>
            </a:p>
          </p:txBody>
        </p:sp>
        <p:sp>
          <p:nvSpPr>
            <p:cNvPr id="767" name="Google Shape;767;p50"/>
            <p:cNvSpPr/>
            <p:nvPr/>
          </p:nvSpPr>
          <p:spPr>
            <a:xfrm>
              <a:off x="954" y="289"/>
              <a:ext cx="1536" cy="1456"/>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663300"/>
                  </a:solidFill>
                  <a:latin typeface="Tahoma"/>
                  <a:ea typeface="Tahoma"/>
                  <a:cs typeface="Tahoma"/>
                  <a:sym typeface="Tahoma"/>
                </a:rPr>
                <a:t>Chủ nghĩa Mác - Lênin</a:t>
              </a:r>
              <a:endParaRPr b="0" i="0" sz="1400" u="none" cap="none" strike="noStrike">
                <a:solidFill>
                  <a:srgbClr val="000000"/>
                </a:solidFill>
                <a:latin typeface="Arial"/>
                <a:ea typeface="Arial"/>
                <a:cs typeface="Arial"/>
                <a:sym typeface="Arial"/>
              </a:endParaRPr>
            </a:p>
          </p:txBody>
        </p:sp>
        <p:grpSp>
          <p:nvGrpSpPr>
            <p:cNvPr id="768" name="Google Shape;768;p50"/>
            <p:cNvGrpSpPr/>
            <p:nvPr/>
          </p:nvGrpSpPr>
          <p:grpSpPr>
            <a:xfrm>
              <a:off x="2106" y="1373"/>
              <a:ext cx="1921" cy="5"/>
              <a:chOff x="2016" y="1915"/>
              <a:chExt cx="1921" cy="5"/>
            </a:xfrm>
          </p:grpSpPr>
          <p:cxnSp>
            <p:nvCxnSpPr>
              <p:cNvPr id="769" name="Google Shape;769;p50"/>
              <p:cNvCxnSpPr/>
              <p:nvPr/>
            </p:nvCxnSpPr>
            <p:spPr>
              <a:xfrm>
                <a:off x="2016" y="1920"/>
                <a:ext cx="574" cy="0"/>
              </a:xfrm>
              <a:prstGeom prst="straightConnector1">
                <a:avLst/>
              </a:prstGeom>
              <a:noFill/>
              <a:ln cap="flat" cmpd="sng" w="76200">
                <a:solidFill>
                  <a:schemeClr val="lt1"/>
                </a:solidFill>
                <a:prstDash val="solid"/>
                <a:round/>
                <a:headEnd len="med" w="med" type="triangle"/>
                <a:tailEnd len="sm" w="sm" type="none"/>
              </a:ln>
              <a:effectLst>
                <a:reflection blurRad="0" dir="0" dist="0" endA="300" endPos="55000" kx="0" rotWithShape="0" algn="bl" stA="50000" stPos="0" sy="-100000" ky="0"/>
              </a:effectLst>
            </p:spPr>
          </p:cxnSp>
          <p:cxnSp>
            <p:nvCxnSpPr>
              <p:cNvPr id="770" name="Google Shape;770;p50"/>
              <p:cNvCxnSpPr/>
              <p:nvPr/>
            </p:nvCxnSpPr>
            <p:spPr>
              <a:xfrm>
                <a:off x="3362" y="1915"/>
                <a:ext cx="575" cy="0"/>
              </a:xfrm>
              <a:prstGeom prst="straightConnector1">
                <a:avLst/>
              </a:prstGeom>
              <a:noFill/>
              <a:ln cap="flat" cmpd="sng" w="76200">
                <a:solidFill>
                  <a:schemeClr val="lt1"/>
                </a:solidFill>
                <a:prstDash val="solid"/>
                <a:round/>
                <a:headEnd len="med" w="med" type="triangle"/>
                <a:tailEnd len="sm" w="sm" type="none"/>
              </a:ln>
              <a:effectLst>
                <a:reflection blurRad="0" dir="0" dist="0" endA="300" endPos="55000" kx="0" rotWithShape="0" algn="bl" stA="50000" stPos="0" sy="-100000" ky="0"/>
              </a:effectLst>
            </p:spPr>
          </p:cxnSp>
        </p:grpSp>
        <p:grpSp>
          <p:nvGrpSpPr>
            <p:cNvPr id="771" name="Google Shape;771;p50"/>
            <p:cNvGrpSpPr/>
            <p:nvPr/>
          </p:nvGrpSpPr>
          <p:grpSpPr>
            <a:xfrm>
              <a:off x="2154" y="696"/>
              <a:ext cx="1824" cy="27"/>
              <a:chOff x="2112" y="1243"/>
              <a:chExt cx="1824" cy="27"/>
            </a:xfrm>
          </p:grpSpPr>
          <p:cxnSp>
            <p:nvCxnSpPr>
              <p:cNvPr id="772" name="Google Shape;772;p50"/>
              <p:cNvCxnSpPr/>
              <p:nvPr/>
            </p:nvCxnSpPr>
            <p:spPr>
              <a:xfrm>
                <a:off x="3362" y="1243"/>
                <a:ext cx="574" cy="0"/>
              </a:xfrm>
              <a:prstGeom prst="straightConnector1">
                <a:avLst/>
              </a:prstGeom>
              <a:noFill/>
              <a:ln cap="flat" cmpd="sng" w="76200">
                <a:solidFill>
                  <a:schemeClr val="lt1"/>
                </a:solidFill>
                <a:prstDash val="solid"/>
                <a:round/>
                <a:headEnd len="sm" w="sm" type="none"/>
                <a:tailEnd len="med" w="med" type="triangle"/>
              </a:ln>
              <a:effectLst>
                <a:reflection blurRad="0" dir="0" dist="0" endA="300" endPos="55000" kx="0" rotWithShape="0" algn="bl" stA="50000" stPos="0" sy="-100000" ky="0"/>
              </a:effectLst>
            </p:spPr>
          </p:cxnSp>
          <p:cxnSp>
            <p:nvCxnSpPr>
              <p:cNvPr id="773" name="Google Shape;773;p50"/>
              <p:cNvCxnSpPr/>
              <p:nvPr/>
            </p:nvCxnSpPr>
            <p:spPr>
              <a:xfrm>
                <a:off x="2112" y="1270"/>
                <a:ext cx="574" cy="0"/>
              </a:xfrm>
              <a:prstGeom prst="straightConnector1">
                <a:avLst/>
              </a:prstGeom>
              <a:noFill/>
              <a:ln cap="flat" cmpd="sng" w="76200">
                <a:solidFill>
                  <a:schemeClr val="lt1"/>
                </a:solidFill>
                <a:prstDash val="solid"/>
                <a:round/>
                <a:headEnd len="sm" w="sm" type="none"/>
                <a:tailEnd len="med" w="med" type="triangle"/>
              </a:ln>
              <a:effectLst>
                <a:reflection blurRad="0" dir="0" dist="0" endA="300" endPos="55000" kx="0" rotWithShape="0" algn="bl" stA="50000" stPos="0" sy="-100000" ky="0"/>
              </a:effectLst>
            </p:spPr>
          </p:cxnSp>
        </p:grpSp>
        <p:grpSp>
          <p:nvGrpSpPr>
            <p:cNvPr id="774" name="Google Shape;774;p50"/>
            <p:cNvGrpSpPr/>
            <p:nvPr/>
          </p:nvGrpSpPr>
          <p:grpSpPr>
            <a:xfrm>
              <a:off x="858" y="1061"/>
              <a:ext cx="4320" cy="1477"/>
              <a:chOff x="816" y="1584"/>
              <a:chExt cx="4320" cy="1477"/>
            </a:xfrm>
          </p:grpSpPr>
          <p:grpSp>
            <p:nvGrpSpPr>
              <p:cNvPr id="775" name="Google Shape;775;p50"/>
              <p:cNvGrpSpPr/>
              <p:nvPr/>
            </p:nvGrpSpPr>
            <p:grpSpPr>
              <a:xfrm>
                <a:off x="816" y="1584"/>
                <a:ext cx="463" cy="1469"/>
                <a:chOff x="816" y="1592"/>
                <a:chExt cx="463" cy="1469"/>
              </a:xfrm>
            </p:grpSpPr>
            <p:cxnSp>
              <p:nvCxnSpPr>
                <p:cNvPr id="776" name="Google Shape;776;p50"/>
                <p:cNvCxnSpPr/>
                <p:nvPr/>
              </p:nvCxnSpPr>
              <p:spPr>
                <a:xfrm rot="10800000">
                  <a:off x="816" y="1592"/>
                  <a:ext cx="116" cy="0"/>
                </a:xfrm>
                <a:prstGeom prst="straightConnector1">
                  <a:avLst/>
                </a:prstGeom>
                <a:noFill/>
                <a:ln cap="flat" cmpd="sng" w="57150">
                  <a:solidFill>
                    <a:srgbClr val="663300"/>
                  </a:solidFill>
                  <a:prstDash val="solid"/>
                  <a:round/>
                  <a:headEnd len="sm" w="sm" type="none"/>
                  <a:tailEnd len="sm" w="sm" type="none"/>
                </a:ln>
              </p:spPr>
            </p:cxnSp>
            <p:cxnSp>
              <p:nvCxnSpPr>
                <p:cNvPr id="777" name="Google Shape;777;p50"/>
                <p:cNvCxnSpPr/>
                <p:nvPr/>
              </p:nvCxnSpPr>
              <p:spPr>
                <a:xfrm>
                  <a:off x="816" y="1592"/>
                  <a:ext cx="0" cy="1469"/>
                </a:xfrm>
                <a:prstGeom prst="straightConnector1">
                  <a:avLst/>
                </a:prstGeom>
                <a:noFill/>
                <a:ln cap="flat" cmpd="sng" w="57150">
                  <a:solidFill>
                    <a:srgbClr val="663300"/>
                  </a:solidFill>
                  <a:prstDash val="solid"/>
                  <a:round/>
                  <a:headEnd len="sm" w="sm" type="none"/>
                  <a:tailEnd len="sm" w="sm" type="none"/>
                </a:ln>
              </p:spPr>
            </p:cxnSp>
            <p:cxnSp>
              <p:nvCxnSpPr>
                <p:cNvPr id="778" name="Google Shape;778;p50"/>
                <p:cNvCxnSpPr/>
                <p:nvPr/>
              </p:nvCxnSpPr>
              <p:spPr>
                <a:xfrm>
                  <a:off x="816" y="3061"/>
                  <a:ext cx="463" cy="0"/>
                </a:xfrm>
                <a:prstGeom prst="straightConnector1">
                  <a:avLst/>
                </a:prstGeom>
                <a:noFill/>
                <a:ln cap="flat" cmpd="sng" w="57150">
                  <a:solidFill>
                    <a:srgbClr val="663300"/>
                  </a:solidFill>
                  <a:prstDash val="solid"/>
                  <a:round/>
                  <a:headEnd len="sm" w="sm" type="none"/>
                  <a:tailEnd len="med" w="med" type="triangle"/>
                </a:ln>
              </p:spPr>
            </p:cxnSp>
          </p:grpSp>
          <p:cxnSp>
            <p:nvCxnSpPr>
              <p:cNvPr id="779" name="Google Shape;779;p50"/>
              <p:cNvCxnSpPr/>
              <p:nvPr/>
            </p:nvCxnSpPr>
            <p:spPr>
              <a:xfrm>
                <a:off x="3015" y="2237"/>
                <a:ext cx="0" cy="430"/>
              </a:xfrm>
              <a:prstGeom prst="straightConnector1">
                <a:avLst/>
              </a:prstGeom>
              <a:noFill/>
              <a:ln cap="flat" cmpd="sng" w="57150">
                <a:solidFill>
                  <a:srgbClr val="663300"/>
                </a:solidFill>
                <a:prstDash val="solid"/>
                <a:round/>
                <a:headEnd len="sm" w="sm" type="none"/>
                <a:tailEnd len="med" w="med" type="triangle"/>
              </a:ln>
              <a:effectLst>
                <a:reflection blurRad="0" dir="0" dist="0" endA="300" endPos="55000" kx="0" rotWithShape="0" algn="bl" stA="50000" stPos="0" sy="-100000" ky="0"/>
              </a:effectLst>
            </p:spPr>
          </p:cxnSp>
          <p:grpSp>
            <p:nvGrpSpPr>
              <p:cNvPr id="780" name="Google Shape;780;p50"/>
              <p:cNvGrpSpPr/>
              <p:nvPr/>
            </p:nvGrpSpPr>
            <p:grpSpPr>
              <a:xfrm>
                <a:off x="4635" y="1592"/>
                <a:ext cx="501" cy="1469"/>
                <a:chOff x="4635" y="1592"/>
                <a:chExt cx="501" cy="1469"/>
              </a:xfrm>
            </p:grpSpPr>
            <p:cxnSp>
              <p:nvCxnSpPr>
                <p:cNvPr id="781" name="Google Shape;781;p50"/>
                <p:cNvCxnSpPr/>
                <p:nvPr/>
              </p:nvCxnSpPr>
              <p:spPr>
                <a:xfrm>
                  <a:off x="4982" y="1592"/>
                  <a:ext cx="154" cy="0"/>
                </a:xfrm>
                <a:prstGeom prst="straightConnector1">
                  <a:avLst/>
                </a:prstGeom>
                <a:noFill/>
                <a:ln cap="flat" cmpd="sng" w="57150">
                  <a:solidFill>
                    <a:srgbClr val="663300"/>
                  </a:solidFill>
                  <a:prstDash val="solid"/>
                  <a:round/>
                  <a:headEnd len="sm" w="sm" type="none"/>
                  <a:tailEnd len="sm" w="sm" type="none"/>
                </a:ln>
              </p:spPr>
            </p:cxnSp>
            <p:cxnSp>
              <p:nvCxnSpPr>
                <p:cNvPr id="782" name="Google Shape;782;p50"/>
                <p:cNvCxnSpPr/>
                <p:nvPr/>
              </p:nvCxnSpPr>
              <p:spPr>
                <a:xfrm>
                  <a:off x="5136" y="1592"/>
                  <a:ext cx="0" cy="1469"/>
                </a:xfrm>
                <a:prstGeom prst="straightConnector1">
                  <a:avLst/>
                </a:prstGeom>
                <a:noFill/>
                <a:ln cap="flat" cmpd="sng" w="57150">
                  <a:solidFill>
                    <a:srgbClr val="663300"/>
                  </a:solidFill>
                  <a:prstDash val="solid"/>
                  <a:round/>
                  <a:headEnd len="sm" w="sm" type="none"/>
                  <a:tailEnd len="sm" w="sm" type="none"/>
                </a:ln>
              </p:spPr>
            </p:cxnSp>
            <p:cxnSp>
              <p:nvCxnSpPr>
                <p:cNvPr id="783" name="Google Shape;783;p50"/>
                <p:cNvCxnSpPr/>
                <p:nvPr/>
              </p:nvCxnSpPr>
              <p:spPr>
                <a:xfrm rot="10800000">
                  <a:off x="4635" y="3061"/>
                  <a:ext cx="501" cy="0"/>
                </a:xfrm>
                <a:prstGeom prst="straightConnector1">
                  <a:avLst/>
                </a:prstGeom>
                <a:noFill/>
                <a:ln cap="flat" cmpd="sng" w="57150">
                  <a:solidFill>
                    <a:srgbClr val="663300"/>
                  </a:solidFill>
                  <a:prstDash val="solid"/>
                  <a:round/>
                  <a:headEnd len="sm" w="sm" type="none"/>
                  <a:tailEnd len="med" w="med" type="triangle"/>
                </a:ln>
              </p:spPr>
            </p:cxnSp>
          </p:grpSp>
        </p:grpSp>
        <p:grpSp>
          <p:nvGrpSpPr>
            <p:cNvPr id="784" name="Google Shape;784;p50"/>
            <p:cNvGrpSpPr/>
            <p:nvPr/>
          </p:nvGrpSpPr>
          <p:grpSpPr>
            <a:xfrm>
              <a:off x="1098" y="2125"/>
              <a:ext cx="3696" cy="800"/>
              <a:chOff x="1104" y="2800"/>
              <a:chExt cx="3696" cy="800"/>
            </a:xfrm>
          </p:grpSpPr>
          <p:sp>
            <p:nvSpPr>
              <p:cNvPr id="785" name="Google Shape;785;p50"/>
              <p:cNvSpPr txBox="1"/>
              <p:nvPr/>
            </p:nvSpPr>
            <p:spPr>
              <a:xfrm>
                <a:off x="1332" y="2800"/>
                <a:ext cx="3356" cy="752"/>
              </a:xfrm>
              <a:prstGeom prst="rect">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Times New Roman"/>
                  <a:ea typeface="Times New Roman"/>
                  <a:cs typeface="Times New Roman"/>
                  <a:sym typeface="Times New Roman"/>
                </a:endParaRPr>
              </a:p>
            </p:txBody>
          </p:sp>
          <p:sp>
            <p:nvSpPr>
              <p:cNvPr id="786" name="Google Shape;786;p50"/>
              <p:cNvSpPr/>
              <p:nvPr/>
            </p:nvSpPr>
            <p:spPr>
              <a:xfrm>
                <a:off x="1104" y="2880"/>
                <a:ext cx="3696" cy="720"/>
              </a:xfrm>
              <a:prstGeom prst="rect">
                <a:avLst/>
              </a:prstGeom>
              <a:noFill/>
              <a:ln>
                <a:noFill/>
              </a:ln>
              <a:effectLst>
                <a:reflection blurRad="0" dir="0" dist="0" endA="300" endPos="55000" kx="0" rotWithShape="0" algn="bl" stA="50000" stPos="0" sy="-100000" ky="0"/>
              </a:effectLst>
            </p:spPr>
            <p:txBody>
              <a:bodyPr anchorCtr="1" anchor="ctr" bIns="45700" lIns="91425" spcFirstLastPara="1" rIns="91425" wrap="square" tIns="45700">
                <a:noAutofit/>
              </a:bodyPr>
              <a:lstStyle/>
              <a:p>
                <a:pPr indent="-381000" lvl="0" marL="381000" marR="0" rtl="0" algn="ctr">
                  <a:lnSpc>
                    <a:spcPct val="100000"/>
                  </a:lnSpc>
                  <a:spcBef>
                    <a:spcPts val="0"/>
                  </a:spcBef>
                  <a:spcAft>
                    <a:spcPts val="0"/>
                  </a:spcAft>
                  <a:buClr>
                    <a:srgbClr val="000000"/>
                  </a:buClr>
                  <a:buSzPts val="2000"/>
                  <a:buFont typeface="Arial"/>
                  <a:buNone/>
                </a:pPr>
                <a:r>
                  <a:rPr b="1" i="0" lang="en-US" sz="2000" u="none" cap="none" strike="noStrike">
                    <a:solidFill>
                      <a:srgbClr val="663300"/>
                    </a:solidFill>
                    <a:latin typeface="Tahoma"/>
                    <a:ea typeface="Tahoma"/>
                    <a:cs typeface="Tahoma"/>
                    <a:sym typeface="Tahoma"/>
                  </a:rPr>
                  <a:t>Đảng Cộng sản Việt Nam</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0" st="0"/>
                                            </p:txEl>
                                          </p:spTgt>
                                        </p:tgtEl>
                                        <p:attrNameLst>
                                          <p:attrName>style.visibility</p:attrName>
                                        </p:attrNameLst>
                                      </p:cBhvr>
                                      <p:to>
                                        <p:strVal val="visible"/>
                                      </p:to>
                                    </p:set>
                                    <p:animEffect filter="fade" transition="in">
                                      <p:cBhvr>
                                        <p:cTn dur="500"/>
                                        <p:tgtEl>
                                          <p:spTgt spid="76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1"/>
          <p:cNvSpPr txBox="1"/>
          <p:nvPr>
            <p:ph type="title"/>
          </p:nvPr>
        </p:nvSpPr>
        <p:spPr>
          <a:xfrm>
            <a:off x="711200" y="914400"/>
            <a:ext cx="7924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8E"/>
              </a:buClr>
              <a:buSzPts val="4400"/>
              <a:buFont typeface="Calibri"/>
              <a:buNone/>
            </a:pPr>
            <a:r>
              <a:rPr lang="en-US">
                <a:solidFill>
                  <a:srgbClr val="00008E"/>
                </a:solidFill>
              </a:rPr>
              <a:t>Ý nghĩa Cương lĩnh:</a:t>
            </a:r>
            <a:endParaRPr/>
          </a:p>
        </p:txBody>
      </p:sp>
      <p:grpSp>
        <p:nvGrpSpPr>
          <p:cNvPr id="792" name="Google Shape;792;p51"/>
          <p:cNvGrpSpPr/>
          <p:nvPr/>
        </p:nvGrpSpPr>
        <p:grpSpPr>
          <a:xfrm>
            <a:off x="1625601" y="2671764"/>
            <a:ext cx="2885017" cy="3160713"/>
            <a:chOff x="768" y="1155"/>
            <a:chExt cx="1363" cy="1991"/>
          </a:xfrm>
        </p:grpSpPr>
        <p:sp>
          <p:nvSpPr>
            <p:cNvPr id="793" name="Google Shape;793;p51"/>
            <p:cNvSpPr/>
            <p:nvPr/>
          </p:nvSpPr>
          <p:spPr>
            <a:xfrm>
              <a:off x="768" y="1346"/>
              <a:ext cx="1363" cy="1800"/>
            </a:xfrm>
            <a:prstGeom prst="roundRect">
              <a:avLst>
                <a:gd fmla="val 17509" name="adj"/>
              </a:avLst>
            </a:prstGeom>
            <a:gradFill>
              <a:gsLst>
                <a:gs pos="0">
                  <a:srgbClr val="4E91D4"/>
                </a:gs>
                <a:gs pos="100000">
                  <a:srgbClr val="3477A4"/>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p51"/>
            <p:cNvSpPr/>
            <p:nvPr/>
          </p:nvSpPr>
          <p:spPr>
            <a:xfrm>
              <a:off x="789" y="1351"/>
              <a:ext cx="1322" cy="1766"/>
            </a:xfrm>
            <a:prstGeom prst="roundRect">
              <a:avLst>
                <a:gd fmla="val 16667" name="adj"/>
              </a:avLst>
            </a:prstGeom>
            <a:solidFill>
              <a:srgbClr val="3CA1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p51"/>
            <p:cNvSpPr/>
            <p:nvPr/>
          </p:nvSpPr>
          <p:spPr>
            <a:xfrm>
              <a:off x="800" y="2651"/>
              <a:ext cx="1304" cy="447"/>
            </a:xfrm>
            <a:prstGeom prst="roundRect">
              <a:avLst>
                <a:gd fmla="val 50000" name="adj"/>
              </a:avLst>
            </a:prstGeom>
            <a:gradFill>
              <a:gsLst>
                <a:gs pos="0">
                  <a:srgbClr val="3CA1E6">
                    <a:alpha val="0"/>
                  </a:srgbClr>
                </a:gs>
                <a:gs pos="100000">
                  <a:srgbClr val="BBD5F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p51"/>
            <p:cNvSpPr/>
            <p:nvPr/>
          </p:nvSpPr>
          <p:spPr>
            <a:xfrm>
              <a:off x="800" y="1365"/>
              <a:ext cx="1304" cy="446"/>
            </a:xfrm>
            <a:prstGeom prst="roundRect">
              <a:avLst>
                <a:gd fmla="val 50000" name="adj"/>
              </a:avLst>
            </a:prstGeom>
            <a:gradFill>
              <a:gsLst>
                <a:gs pos="0">
                  <a:srgbClr val="D6E5F7"/>
                </a:gs>
                <a:gs pos="100000">
                  <a:srgbClr val="3CA1E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97" name="Google Shape;797;p51"/>
            <p:cNvGrpSpPr/>
            <p:nvPr/>
          </p:nvGrpSpPr>
          <p:grpSpPr>
            <a:xfrm>
              <a:off x="1237" y="1155"/>
              <a:ext cx="405" cy="392"/>
              <a:chOff x="1289" y="587"/>
              <a:chExt cx="668" cy="647"/>
            </a:xfrm>
          </p:grpSpPr>
          <p:sp>
            <p:nvSpPr>
              <p:cNvPr id="798" name="Google Shape;798;p51"/>
              <p:cNvSpPr/>
              <p:nvPr/>
            </p:nvSpPr>
            <p:spPr>
              <a:xfrm>
                <a:off x="1289" y="646"/>
                <a:ext cx="668" cy="540"/>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p51"/>
              <p:cNvSpPr/>
              <p:nvPr/>
            </p:nvSpPr>
            <p:spPr>
              <a:xfrm>
                <a:off x="1296" y="587"/>
                <a:ext cx="646" cy="647"/>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1"/>
              <p:cNvSpPr txBox="1"/>
              <p:nvPr/>
            </p:nvSpPr>
            <p:spPr>
              <a:xfrm rot="5400000">
                <a:off x="1369" y="670"/>
                <a:ext cx="457" cy="45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1" name="Google Shape;801;p51"/>
              <p:cNvSpPr/>
              <p:nvPr/>
            </p:nvSpPr>
            <p:spPr>
              <a:xfrm>
                <a:off x="1304" y="591"/>
                <a:ext cx="631" cy="63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1"/>
              <p:cNvSpPr txBox="1"/>
              <p:nvPr/>
            </p:nvSpPr>
            <p:spPr>
              <a:xfrm rot="5400000">
                <a:off x="1392" y="667"/>
                <a:ext cx="446" cy="44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3" name="Google Shape;803;p51"/>
              <p:cNvSpPr/>
              <p:nvPr/>
            </p:nvSpPr>
            <p:spPr>
              <a:xfrm>
                <a:off x="1311" y="597"/>
                <a:ext cx="600" cy="589"/>
              </a:xfrm>
              <a:prstGeom prst="ellipse">
                <a:avLst/>
              </a:prstGeom>
              <a:gradFill>
                <a:gsLst>
                  <a:gs pos="0">
                    <a:srgbClr val="C0CACB"/>
                  </a:gs>
                  <a:gs pos="100000">
                    <a:srgbClr val="D6E1E2">
                      <a:alpha val="4745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1"/>
              <p:cNvSpPr txBox="1"/>
              <p:nvPr/>
            </p:nvSpPr>
            <p:spPr>
              <a:xfrm rot="5400000">
                <a:off x="1392" y="657"/>
                <a:ext cx="416" cy="42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51"/>
              <p:cNvSpPr/>
              <p:nvPr/>
            </p:nvSpPr>
            <p:spPr>
              <a:xfrm>
                <a:off x="1346" y="613"/>
                <a:ext cx="533" cy="479"/>
              </a:xfrm>
              <a:prstGeom prst="ellipse">
                <a:avLst/>
              </a:prstGeom>
              <a:gradFill>
                <a:gsLst>
                  <a:gs pos="0">
                    <a:srgbClr val="FFFFFF"/>
                  </a:gs>
                  <a:gs pos="100000">
                    <a:srgbClr val="D6E1E2">
                      <a:alpha val="37254"/>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1"/>
              <p:cNvSpPr txBox="1"/>
              <p:nvPr/>
            </p:nvSpPr>
            <p:spPr>
              <a:xfrm rot="5400000">
                <a:off x="1422" y="651"/>
                <a:ext cx="339" cy="37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07" name="Google Shape;807;p51"/>
            <p:cNvSpPr txBox="1"/>
            <p:nvPr/>
          </p:nvSpPr>
          <p:spPr>
            <a:xfrm>
              <a:off x="1349" y="1178"/>
              <a:ext cx="174"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1</a:t>
              </a:r>
              <a:endParaRPr b="0" i="0" sz="2000" u="none" cap="none" strike="noStrike">
                <a:solidFill>
                  <a:schemeClr val="dk1"/>
                </a:solidFill>
                <a:latin typeface="Calibri"/>
                <a:ea typeface="Calibri"/>
                <a:cs typeface="Calibri"/>
                <a:sym typeface="Calibri"/>
              </a:endParaRPr>
            </a:p>
          </p:txBody>
        </p:sp>
        <p:sp>
          <p:nvSpPr>
            <p:cNvPr id="808" name="Google Shape;808;p51"/>
            <p:cNvSpPr txBox="1"/>
            <p:nvPr/>
          </p:nvSpPr>
          <p:spPr>
            <a:xfrm>
              <a:off x="816" y="1536"/>
              <a:ext cx="1296" cy="10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8E"/>
                  </a:solidFill>
                  <a:latin typeface="Calibri"/>
                  <a:ea typeface="Calibri"/>
                  <a:cs typeface="Calibri"/>
                  <a:sym typeface="Calibri"/>
                </a:rPr>
                <a:t>Đáp ứng được yêu cầu cơ bản và cấp bách của nhân dân ta, phù hợp với xu thế phát triển của thời đại lịch sử mới.</a:t>
              </a:r>
              <a:endParaRPr b="0" i="0" sz="1400" u="none" cap="none" strike="noStrike">
                <a:solidFill>
                  <a:srgbClr val="000000"/>
                </a:solidFill>
                <a:latin typeface="Arial"/>
                <a:ea typeface="Arial"/>
                <a:cs typeface="Arial"/>
                <a:sym typeface="Arial"/>
              </a:endParaRPr>
            </a:p>
          </p:txBody>
        </p:sp>
      </p:grpSp>
      <p:grpSp>
        <p:nvGrpSpPr>
          <p:cNvPr id="809" name="Google Shape;809;p51"/>
          <p:cNvGrpSpPr/>
          <p:nvPr/>
        </p:nvGrpSpPr>
        <p:grpSpPr>
          <a:xfrm>
            <a:off x="4775201" y="2674939"/>
            <a:ext cx="2885017" cy="3160713"/>
            <a:chOff x="2256" y="1157"/>
            <a:chExt cx="1363" cy="1991"/>
          </a:xfrm>
        </p:grpSpPr>
        <p:sp>
          <p:nvSpPr>
            <p:cNvPr id="810" name="Google Shape;810;p51"/>
            <p:cNvSpPr/>
            <p:nvPr/>
          </p:nvSpPr>
          <p:spPr>
            <a:xfrm>
              <a:off x="2256" y="1348"/>
              <a:ext cx="1363" cy="1800"/>
            </a:xfrm>
            <a:prstGeom prst="roundRect">
              <a:avLst>
                <a:gd fmla="val 17509" name="adj"/>
              </a:avLst>
            </a:prstGeom>
            <a:gradFill>
              <a:gsLst>
                <a:gs pos="0">
                  <a:srgbClr val="34B034"/>
                </a:gs>
                <a:gs pos="100000">
                  <a:srgbClr val="3F8B4A"/>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1" name="Google Shape;811;p51"/>
            <p:cNvSpPr/>
            <p:nvPr/>
          </p:nvSpPr>
          <p:spPr>
            <a:xfrm>
              <a:off x="2277" y="1353"/>
              <a:ext cx="1322" cy="1766"/>
            </a:xfrm>
            <a:prstGeom prst="roundRect">
              <a:avLst>
                <a:gd fmla="val 16667" name="adj"/>
              </a:avLst>
            </a:prstGeom>
            <a:solidFill>
              <a:srgbClr val="73E77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2" name="Google Shape;812;p51"/>
            <p:cNvSpPr/>
            <p:nvPr/>
          </p:nvSpPr>
          <p:spPr>
            <a:xfrm>
              <a:off x="2288" y="2653"/>
              <a:ext cx="1304" cy="447"/>
            </a:xfrm>
            <a:prstGeom prst="roundRect">
              <a:avLst>
                <a:gd fmla="val 50000" name="adj"/>
              </a:avLst>
            </a:prstGeom>
            <a:gradFill>
              <a:gsLst>
                <a:gs pos="0">
                  <a:srgbClr val="73E77E"/>
                </a:gs>
                <a:gs pos="100000">
                  <a:srgbClr val="C2F2C6"/>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3" name="Google Shape;813;p51"/>
            <p:cNvSpPr/>
            <p:nvPr/>
          </p:nvSpPr>
          <p:spPr>
            <a:xfrm>
              <a:off x="2288" y="1367"/>
              <a:ext cx="1304" cy="446"/>
            </a:xfrm>
            <a:prstGeom prst="roundRect">
              <a:avLst>
                <a:gd fmla="val 50000" name="adj"/>
              </a:avLst>
            </a:prstGeom>
            <a:gradFill>
              <a:gsLst>
                <a:gs pos="0">
                  <a:srgbClr val="DCF7DE"/>
                </a:gs>
                <a:gs pos="100000">
                  <a:srgbClr val="73E77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4" name="Google Shape;814;p51"/>
            <p:cNvSpPr/>
            <p:nvPr/>
          </p:nvSpPr>
          <p:spPr>
            <a:xfrm>
              <a:off x="2725" y="1193"/>
              <a:ext cx="405" cy="327"/>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5" name="Google Shape;815;p51"/>
            <p:cNvSpPr/>
            <p:nvPr/>
          </p:nvSpPr>
          <p:spPr>
            <a:xfrm>
              <a:off x="2729" y="1157"/>
              <a:ext cx="392" cy="392"/>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1"/>
            <p:cNvSpPr txBox="1"/>
            <p:nvPr/>
          </p:nvSpPr>
          <p:spPr>
            <a:xfrm rot="5400000">
              <a:off x="2782" y="1207"/>
              <a:ext cx="277" cy="27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7" name="Google Shape;817;p51"/>
            <p:cNvSpPr/>
            <p:nvPr/>
          </p:nvSpPr>
          <p:spPr>
            <a:xfrm>
              <a:off x="2734" y="1159"/>
              <a:ext cx="383" cy="383"/>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1"/>
            <p:cNvSpPr txBox="1"/>
            <p:nvPr/>
          </p:nvSpPr>
          <p:spPr>
            <a:xfrm rot="5400000">
              <a:off x="2781" y="1206"/>
              <a:ext cx="271" cy="27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p51"/>
            <p:cNvSpPr/>
            <p:nvPr/>
          </p:nvSpPr>
          <p:spPr>
            <a:xfrm>
              <a:off x="2738" y="1163"/>
              <a:ext cx="364" cy="357"/>
            </a:xfrm>
            <a:prstGeom prst="ellipse">
              <a:avLst/>
            </a:prstGeom>
            <a:gradFill>
              <a:gsLst>
                <a:gs pos="0">
                  <a:srgbClr val="C0CACB"/>
                </a:gs>
                <a:gs pos="100000">
                  <a:srgbClr val="D6E1E2">
                    <a:alpha val="4745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1"/>
            <p:cNvSpPr txBox="1"/>
            <p:nvPr/>
          </p:nvSpPr>
          <p:spPr>
            <a:xfrm rot="5400000">
              <a:off x="2781" y="1200"/>
              <a:ext cx="252" cy="25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51"/>
            <p:cNvSpPr/>
            <p:nvPr/>
          </p:nvSpPr>
          <p:spPr>
            <a:xfrm>
              <a:off x="2760" y="1173"/>
              <a:ext cx="323" cy="290"/>
            </a:xfrm>
            <a:prstGeom prst="ellipse">
              <a:avLst/>
            </a:prstGeom>
            <a:gradFill>
              <a:gsLst>
                <a:gs pos="0">
                  <a:srgbClr val="FFFFFF"/>
                </a:gs>
                <a:gs pos="100000">
                  <a:srgbClr val="D6E1E2">
                    <a:alpha val="37254"/>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1"/>
            <p:cNvSpPr txBox="1"/>
            <p:nvPr/>
          </p:nvSpPr>
          <p:spPr>
            <a:xfrm rot="5400000">
              <a:off x="2809" y="1181"/>
              <a:ext cx="205" cy="22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3" name="Google Shape;823;p51"/>
            <p:cNvSpPr txBox="1"/>
            <p:nvPr/>
          </p:nvSpPr>
          <p:spPr>
            <a:xfrm>
              <a:off x="2837" y="1180"/>
              <a:ext cx="174"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2</a:t>
              </a:r>
              <a:endParaRPr b="0" i="0" sz="2000" u="none" cap="none" strike="noStrike">
                <a:solidFill>
                  <a:schemeClr val="dk1"/>
                </a:solidFill>
                <a:latin typeface="Calibri"/>
                <a:ea typeface="Calibri"/>
                <a:cs typeface="Calibri"/>
                <a:sym typeface="Calibri"/>
              </a:endParaRPr>
            </a:p>
          </p:txBody>
        </p:sp>
        <p:sp>
          <p:nvSpPr>
            <p:cNvPr id="824" name="Google Shape;824;p51"/>
            <p:cNvSpPr txBox="1"/>
            <p:nvPr/>
          </p:nvSpPr>
          <p:spPr>
            <a:xfrm>
              <a:off x="2272" y="1669"/>
              <a:ext cx="1296" cy="640"/>
            </a:xfrm>
            <a:prstGeom prst="rect">
              <a:avLst/>
            </a:prstGeom>
            <a:no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8E"/>
                  </a:solidFill>
                  <a:latin typeface="Calibri"/>
                  <a:ea typeface="Calibri"/>
                  <a:cs typeface="Calibri"/>
                  <a:sym typeface="Calibri"/>
                </a:rPr>
                <a:t>Trở thành ngọn cờ đoàn kết toàn Đảng, toàn dân.</a:t>
              </a:r>
              <a:endParaRPr b="0" i="0" sz="1400" u="none" cap="none" strike="noStrike">
                <a:solidFill>
                  <a:srgbClr val="000000"/>
                </a:solidFill>
                <a:latin typeface="Arial"/>
                <a:ea typeface="Arial"/>
                <a:cs typeface="Arial"/>
                <a:sym typeface="Arial"/>
              </a:endParaRPr>
            </a:p>
          </p:txBody>
        </p:sp>
      </p:grpSp>
      <p:grpSp>
        <p:nvGrpSpPr>
          <p:cNvPr id="825" name="Google Shape;825;p51"/>
          <p:cNvGrpSpPr/>
          <p:nvPr/>
        </p:nvGrpSpPr>
        <p:grpSpPr>
          <a:xfrm>
            <a:off x="7518401" y="2732089"/>
            <a:ext cx="3291417" cy="3160713"/>
            <a:chOff x="3552" y="1721"/>
            <a:chExt cx="1555" cy="1991"/>
          </a:xfrm>
        </p:grpSpPr>
        <p:sp>
          <p:nvSpPr>
            <p:cNvPr id="826" name="Google Shape;826;p51"/>
            <p:cNvSpPr/>
            <p:nvPr/>
          </p:nvSpPr>
          <p:spPr>
            <a:xfrm>
              <a:off x="3744" y="1912"/>
              <a:ext cx="1363" cy="1800"/>
            </a:xfrm>
            <a:prstGeom prst="roundRect">
              <a:avLst>
                <a:gd fmla="val 17509" name="adj"/>
              </a:avLst>
            </a:prstGeom>
            <a:gradFill>
              <a:gsLst>
                <a:gs pos="0">
                  <a:srgbClr val="B59F43"/>
                </a:gs>
                <a:gs pos="100000">
                  <a:srgbClr val="8F8849"/>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7" name="Google Shape;827;p51"/>
            <p:cNvSpPr/>
            <p:nvPr/>
          </p:nvSpPr>
          <p:spPr>
            <a:xfrm>
              <a:off x="3765" y="1917"/>
              <a:ext cx="1322" cy="1766"/>
            </a:xfrm>
            <a:prstGeom prst="roundRect">
              <a:avLst>
                <a:gd fmla="val 16667" name="adj"/>
              </a:avLst>
            </a:prstGeom>
            <a:solidFill>
              <a:srgbClr val="E9E0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8" name="Google Shape;828;p51"/>
            <p:cNvSpPr/>
            <p:nvPr/>
          </p:nvSpPr>
          <p:spPr>
            <a:xfrm>
              <a:off x="3776" y="3217"/>
              <a:ext cx="1304" cy="447"/>
            </a:xfrm>
            <a:prstGeom prst="roundRect">
              <a:avLst>
                <a:gd fmla="val 50000" name="adj"/>
              </a:avLst>
            </a:prstGeom>
            <a:gradFill>
              <a:gsLst>
                <a:gs pos="0">
                  <a:srgbClr val="E9E065"/>
                </a:gs>
                <a:gs pos="100000">
                  <a:srgbClr val="F3EEBA"/>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9" name="Google Shape;829;p51"/>
            <p:cNvSpPr/>
            <p:nvPr/>
          </p:nvSpPr>
          <p:spPr>
            <a:xfrm>
              <a:off x="3776" y="1931"/>
              <a:ext cx="1304" cy="446"/>
            </a:xfrm>
            <a:prstGeom prst="roundRect">
              <a:avLst>
                <a:gd fmla="val 50000" name="adj"/>
              </a:avLst>
            </a:prstGeom>
            <a:gradFill>
              <a:gsLst>
                <a:gs pos="0">
                  <a:srgbClr val="F8F5DA"/>
                </a:gs>
                <a:gs pos="100000">
                  <a:srgbClr val="E9E065"/>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30" name="Google Shape;830;p51"/>
            <p:cNvGrpSpPr/>
            <p:nvPr/>
          </p:nvGrpSpPr>
          <p:grpSpPr>
            <a:xfrm>
              <a:off x="4213" y="1721"/>
              <a:ext cx="405" cy="392"/>
              <a:chOff x="1289" y="587"/>
              <a:chExt cx="668" cy="647"/>
            </a:xfrm>
          </p:grpSpPr>
          <p:sp>
            <p:nvSpPr>
              <p:cNvPr id="831" name="Google Shape;831;p51"/>
              <p:cNvSpPr/>
              <p:nvPr/>
            </p:nvSpPr>
            <p:spPr>
              <a:xfrm>
                <a:off x="1289" y="646"/>
                <a:ext cx="668" cy="540"/>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p51"/>
              <p:cNvSpPr/>
              <p:nvPr/>
            </p:nvSpPr>
            <p:spPr>
              <a:xfrm>
                <a:off x="1296" y="587"/>
                <a:ext cx="646" cy="647"/>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1"/>
              <p:cNvSpPr txBox="1"/>
              <p:nvPr/>
            </p:nvSpPr>
            <p:spPr>
              <a:xfrm rot="5400000">
                <a:off x="1369" y="670"/>
                <a:ext cx="457" cy="45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4" name="Google Shape;834;p51"/>
              <p:cNvSpPr/>
              <p:nvPr/>
            </p:nvSpPr>
            <p:spPr>
              <a:xfrm>
                <a:off x="1304" y="591"/>
                <a:ext cx="631" cy="63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1"/>
              <p:cNvSpPr txBox="1"/>
              <p:nvPr/>
            </p:nvSpPr>
            <p:spPr>
              <a:xfrm rot="5400000">
                <a:off x="1392" y="667"/>
                <a:ext cx="446" cy="44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p51"/>
              <p:cNvSpPr/>
              <p:nvPr/>
            </p:nvSpPr>
            <p:spPr>
              <a:xfrm>
                <a:off x="1311" y="597"/>
                <a:ext cx="600" cy="589"/>
              </a:xfrm>
              <a:prstGeom prst="ellipse">
                <a:avLst/>
              </a:prstGeom>
              <a:gradFill>
                <a:gsLst>
                  <a:gs pos="0">
                    <a:srgbClr val="C0CACB"/>
                  </a:gs>
                  <a:gs pos="100000">
                    <a:srgbClr val="D6E1E2">
                      <a:alpha val="4745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1"/>
              <p:cNvSpPr txBox="1"/>
              <p:nvPr/>
            </p:nvSpPr>
            <p:spPr>
              <a:xfrm rot="5400000">
                <a:off x="1392" y="657"/>
                <a:ext cx="416" cy="42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8" name="Google Shape;838;p51"/>
              <p:cNvSpPr/>
              <p:nvPr/>
            </p:nvSpPr>
            <p:spPr>
              <a:xfrm>
                <a:off x="1346" y="613"/>
                <a:ext cx="533" cy="479"/>
              </a:xfrm>
              <a:prstGeom prst="ellipse">
                <a:avLst/>
              </a:prstGeom>
              <a:gradFill>
                <a:gsLst>
                  <a:gs pos="0">
                    <a:srgbClr val="FFFFFF"/>
                  </a:gs>
                  <a:gs pos="100000">
                    <a:srgbClr val="D6E1E2">
                      <a:alpha val="37254"/>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1"/>
              <p:cNvSpPr txBox="1"/>
              <p:nvPr/>
            </p:nvSpPr>
            <p:spPr>
              <a:xfrm rot="5400000">
                <a:off x="1422" y="651"/>
                <a:ext cx="339" cy="37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40" name="Google Shape;840;p51"/>
            <p:cNvSpPr txBox="1"/>
            <p:nvPr/>
          </p:nvSpPr>
          <p:spPr>
            <a:xfrm>
              <a:off x="4325" y="1744"/>
              <a:ext cx="174"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3</a:t>
              </a:r>
              <a:endParaRPr b="0" i="0" sz="2000" u="none" cap="none" strike="noStrike">
                <a:solidFill>
                  <a:schemeClr val="dk1"/>
                </a:solidFill>
                <a:latin typeface="Calibri"/>
                <a:ea typeface="Calibri"/>
                <a:cs typeface="Calibri"/>
                <a:sym typeface="Calibri"/>
              </a:endParaRPr>
            </a:p>
          </p:txBody>
        </p:sp>
        <p:sp>
          <p:nvSpPr>
            <p:cNvPr id="841" name="Google Shape;841;p51"/>
            <p:cNvSpPr txBox="1"/>
            <p:nvPr/>
          </p:nvSpPr>
          <p:spPr>
            <a:xfrm>
              <a:off x="3552" y="2081"/>
              <a:ext cx="1488" cy="756"/>
            </a:xfrm>
            <a:prstGeom prst="rect">
              <a:avLst/>
            </a:prstGeom>
            <a:no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008E"/>
                  </a:solidFill>
                  <a:latin typeface="Calibri"/>
                  <a:ea typeface="Calibri"/>
                  <a:cs typeface="Calibri"/>
                  <a:sym typeface="Calibri"/>
                </a:rPr>
                <a:t>Thể hiện sự nhận thức, vận dụng đúng đắn Chủ nghĩa Mác-Lênin vào thực tiễn cách mạng Việt Nam.</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nvSpPr>
        <p:spPr>
          <a:xfrm>
            <a:off x="2186609" y="515684"/>
            <a:ext cx="9599100" cy="461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None/>
            </a:pPr>
            <a:r>
              <a:rPr b="1" i="0" lang="en-US" sz="2400" u="none" cap="none" strike="noStrike">
                <a:solidFill>
                  <a:srgbClr val="990033"/>
                </a:solidFill>
                <a:latin typeface="Arial"/>
                <a:ea typeface="Arial"/>
                <a:cs typeface="Arial"/>
                <a:sym typeface="Arial"/>
              </a:rPr>
              <a:t>Tác động của cách mạng Tháng Mười Nga và Quốc tế cộng sản</a:t>
            </a:r>
            <a:endParaRPr b="1" i="0" sz="2400" u="none" cap="none" strike="noStrike">
              <a:solidFill>
                <a:srgbClr val="990033"/>
              </a:solidFill>
              <a:latin typeface="Arial"/>
              <a:ea typeface="Arial"/>
              <a:cs typeface="Arial"/>
              <a:sym typeface="Arial"/>
            </a:endParaRPr>
          </a:p>
        </p:txBody>
      </p:sp>
      <p:sp>
        <p:nvSpPr>
          <p:cNvPr id="151" name="Google Shape;151;p5"/>
          <p:cNvSpPr/>
          <p:nvPr/>
        </p:nvSpPr>
        <p:spPr>
          <a:xfrm>
            <a:off x="3597966" y="1546597"/>
            <a:ext cx="4969500" cy="4524300"/>
          </a:xfrm>
          <a:prstGeom prst="rect">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spAutoFit/>
          </a:bodyPr>
          <a:lstStyle/>
          <a:p>
            <a:pPr indent="360362" lvl="0" marL="0" marR="0" rtl="0" algn="just">
              <a:lnSpc>
                <a:spcPct val="12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Cách mạng Tháng Mười Nga (1917) mở đầu một thời đại mới </a:t>
            </a:r>
            <a:r>
              <a:rPr b="0" i="1" lang="en-US" sz="2400" u="none" cap="none" strike="noStrike">
                <a:solidFill>
                  <a:schemeClr val="dk1"/>
                </a:solidFill>
                <a:latin typeface="Times New Roman"/>
                <a:ea typeface="Times New Roman"/>
                <a:cs typeface="Times New Roman"/>
                <a:sym typeface="Times New Roman"/>
              </a:rPr>
              <a:t>“thời đại cách mạng chống đế quốc, thời đại giải phóng dân tộc”. </a:t>
            </a:r>
            <a:endParaRPr b="0" i="1" sz="1600" u="none" cap="none" strike="noStrike">
              <a:solidFill>
                <a:schemeClr val="dk1"/>
              </a:solidFill>
              <a:latin typeface="Times New Roman"/>
              <a:ea typeface="Times New Roman"/>
              <a:cs typeface="Times New Roman"/>
              <a:sym typeface="Times New Roman"/>
            </a:endParaRPr>
          </a:p>
          <a:p>
            <a:pPr indent="360362" lvl="0" marL="0" marR="0" rtl="0" algn="just">
              <a:lnSpc>
                <a:spcPct val="12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Quốc tế Cộng sản ( 3-1919): Đối với Việt Nam, </a:t>
            </a:r>
            <a:r>
              <a:rPr b="0" i="1" lang="en-US" sz="2400" u="none" cap="none" strike="noStrike">
                <a:solidFill>
                  <a:schemeClr val="dk1"/>
                </a:solidFill>
                <a:latin typeface="Times New Roman"/>
                <a:ea typeface="Times New Roman"/>
                <a:cs typeface="Times New Roman"/>
                <a:sym typeface="Times New Roman"/>
              </a:rPr>
              <a:t>Quốc tế Cộng sản</a:t>
            </a:r>
            <a:r>
              <a:rPr b="0" i="0" lang="en-US" sz="2400" u="none" cap="none" strike="noStrike">
                <a:solidFill>
                  <a:schemeClr val="dk1"/>
                </a:solidFill>
                <a:latin typeface="Times New Roman"/>
                <a:ea typeface="Times New Roman"/>
                <a:cs typeface="Times New Roman"/>
                <a:sym typeface="Times New Roman"/>
              </a:rPr>
              <a:t> có vai trò quan trọng trong việc truyền bá chủ nghĩa Mác  -Lênin và chỉ đạo về vấn đề thành lập Đảng Cộng sản ở Việt Nam.</a:t>
            </a:r>
            <a:endParaRPr b="0" i="0" sz="3200" u="none" cap="none" strike="noStrike">
              <a:solidFill>
                <a:schemeClr val="dk1"/>
              </a:solidFill>
              <a:latin typeface="Times New Roman"/>
              <a:ea typeface="Times New Roman"/>
              <a:cs typeface="Times New Roman"/>
              <a:sym typeface="Times New Roman"/>
            </a:endParaRPr>
          </a:p>
        </p:txBody>
      </p:sp>
      <p:pic>
        <p:nvPicPr>
          <p:cNvPr descr="C:\Users\e5\Desktop\gui elearning dang lam\tải xuống (1).jpg" id="152" name="Google Shape;152;p5"/>
          <p:cNvPicPr preferRelativeResize="0"/>
          <p:nvPr/>
        </p:nvPicPr>
        <p:blipFill rotWithShape="1">
          <a:blip r:embed="rId3">
            <a:alphaModFix/>
          </a:blip>
          <a:srcRect b="0" l="0" r="0" t="0"/>
          <a:stretch/>
        </p:blipFill>
        <p:spPr>
          <a:xfrm>
            <a:off x="337930" y="1370636"/>
            <a:ext cx="3081131" cy="2040558"/>
          </a:xfrm>
          <a:prstGeom prst="rect">
            <a:avLst/>
          </a:prstGeom>
          <a:noFill/>
          <a:ln>
            <a:noFill/>
          </a:ln>
        </p:spPr>
      </p:pic>
      <p:pic>
        <p:nvPicPr>
          <p:cNvPr descr="C:\Users\e5\Desktop\gui elearning dang lam\tải xuống (2).jpg" id="153" name="Google Shape;153;p5"/>
          <p:cNvPicPr preferRelativeResize="0"/>
          <p:nvPr/>
        </p:nvPicPr>
        <p:blipFill rotWithShape="1">
          <a:blip r:embed="rId4">
            <a:alphaModFix/>
          </a:blip>
          <a:srcRect b="0" l="0" r="0" t="0"/>
          <a:stretch/>
        </p:blipFill>
        <p:spPr>
          <a:xfrm>
            <a:off x="8567530" y="4522304"/>
            <a:ext cx="3218071" cy="20053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5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500"/>
                                        <p:tgtEl>
                                          <p:spTgt spid="15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2"/>
          <p:cNvSpPr txBox="1"/>
          <p:nvPr>
            <p:ph type="title"/>
          </p:nvPr>
        </p:nvSpPr>
        <p:spPr>
          <a:xfrm>
            <a:off x="2043484" y="365126"/>
            <a:ext cx="9843716" cy="94684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1.2. Lãnh đạo quá trình đấu tranh giành chính quyền (1930 – 1945)</a:t>
            </a:r>
            <a:endParaRPr/>
          </a:p>
        </p:txBody>
      </p:sp>
      <p:sp>
        <p:nvSpPr>
          <p:cNvPr id="847" name="Google Shape;847;p52"/>
          <p:cNvSpPr txBox="1"/>
          <p:nvPr/>
        </p:nvSpPr>
        <p:spPr>
          <a:xfrm>
            <a:off x="632012" y="1490390"/>
            <a:ext cx="1055594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1.2.1. Phong trào cách mạng 1930 – 1931 và khôi phục phong trào 1932 - 1935</a:t>
            </a:r>
            <a:endParaRPr b="0" i="0" sz="1400" u="none" cap="none" strike="noStrike">
              <a:solidFill>
                <a:srgbClr val="000000"/>
              </a:solidFill>
              <a:latin typeface="Arial"/>
              <a:ea typeface="Arial"/>
              <a:cs typeface="Arial"/>
              <a:sym typeface="Arial"/>
            </a:endParaRPr>
          </a:p>
        </p:txBody>
      </p:sp>
      <p:sp>
        <p:nvSpPr>
          <p:cNvPr id="848" name="Google Shape;848;p52"/>
          <p:cNvSpPr txBox="1"/>
          <p:nvPr/>
        </p:nvSpPr>
        <p:spPr>
          <a:xfrm>
            <a:off x="918882" y="2904555"/>
            <a:ext cx="42672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Hoàn cảnh lịch sử:</a:t>
            </a:r>
            <a:endParaRPr b="0" i="0" sz="1400" u="none" cap="none" strike="noStrike">
              <a:solidFill>
                <a:srgbClr val="000000"/>
              </a:solidFill>
              <a:latin typeface="Arial"/>
              <a:ea typeface="Arial"/>
              <a:cs typeface="Arial"/>
              <a:sym typeface="Arial"/>
            </a:endParaRPr>
          </a:p>
        </p:txBody>
      </p:sp>
      <p:sp>
        <p:nvSpPr>
          <p:cNvPr id="849" name="Google Shape;849;p52"/>
          <p:cNvSpPr txBox="1"/>
          <p:nvPr/>
        </p:nvSpPr>
        <p:spPr>
          <a:xfrm>
            <a:off x="621553" y="4300135"/>
            <a:ext cx="11187952"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Khủng hoảng ở các nước TBCN 1929-1933 =&gt; tăng cường đàn áp, bóc lột dân tộc thuộc địa.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Liên Xô giành thắng lợi trong công cuộc CNH XHCN và phát triển kinh tế với tốc độ nhanh.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ĐCS Việt Nam vừa ra đời đã giành được uy tín.</a:t>
            </a:r>
            <a:endParaRPr b="0" i="0" sz="1400" u="none" cap="none" strike="noStrike">
              <a:solidFill>
                <a:srgbClr val="000000"/>
              </a:solidFill>
              <a:latin typeface="Arial"/>
              <a:ea typeface="Arial"/>
              <a:cs typeface="Arial"/>
              <a:sym typeface="Arial"/>
            </a:endParaRPr>
          </a:p>
        </p:txBody>
      </p:sp>
      <p:pic>
        <p:nvPicPr>
          <p:cNvPr descr="tranh_xo_viiiiiiiiet_nghe_tinh_500_500" id="850" name="Google Shape;850;p52"/>
          <p:cNvPicPr preferRelativeResize="0"/>
          <p:nvPr/>
        </p:nvPicPr>
        <p:blipFill rotWithShape="1">
          <a:blip r:embed="rId3">
            <a:alphaModFix/>
          </a:blip>
          <a:srcRect b="0" l="0" r="0" t="0"/>
          <a:stretch/>
        </p:blipFill>
        <p:spPr>
          <a:xfrm>
            <a:off x="6151282" y="2104455"/>
            <a:ext cx="5892800" cy="1905000"/>
          </a:xfrm>
          <a:prstGeom prst="rect">
            <a:avLst/>
          </a:prstGeom>
          <a:noFill/>
          <a:ln>
            <a:noFill/>
          </a:ln>
        </p:spPr>
      </p:pic>
      <p:sp>
        <p:nvSpPr>
          <p:cNvPr id="851" name="Google Shape;851;p52"/>
          <p:cNvSpPr txBox="1"/>
          <p:nvPr/>
        </p:nvSpPr>
        <p:spPr>
          <a:xfrm>
            <a:off x="6932705" y="3857055"/>
            <a:ext cx="4876800"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1" lang="en-US" sz="2000" u="none" cap="none" strike="noStrike">
                <a:solidFill>
                  <a:schemeClr val="dk1"/>
                </a:solidFill>
                <a:latin typeface="Calibri"/>
                <a:ea typeface="Calibri"/>
                <a:cs typeface="Calibri"/>
                <a:sym typeface="Calibri"/>
              </a:rPr>
              <a:t>Phong trào Xô Viết - Nghệ Tĩnh</a:t>
            </a:r>
            <a:endParaRPr b="1" i="1"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xEl>
                                              <p:pRg end="0" st="0"/>
                                            </p:txEl>
                                          </p:spTgt>
                                        </p:tgtEl>
                                        <p:attrNameLst>
                                          <p:attrName>style.visibility</p:attrName>
                                        </p:attrNameLst>
                                      </p:cBhvr>
                                      <p:to>
                                        <p:strVal val="visible"/>
                                      </p:to>
                                    </p:set>
                                    <p:animEffect filter="fade" transition="in">
                                      <p:cBhvr>
                                        <p:cTn dur="500"/>
                                        <p:tgtEl>
                                          <p:spTgt spid="8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xEl>
                                              <p:pRg end="1" st="1"/>
                                            </p:txEl>
                                          </p:spTgt>
                                        </p:tgtEl>
                                        <p:attrNameLst>
                                          <p:attrName>style.visibility</p:attrName>
                                        </p:attrNameLst>
                                      </p:cBhvr>
                                      <p:to>
                                        <p:strVal val="visible"/>
                                      </p:to>
                                    </p:set>
                                    <p:animEffect filter="fade" transition="in">
                                      <p:cBhvr>
                                        <p:cTn dur="500"/>
                                        <p:tgtEl>
                                          <p:spTgt spid="8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xEl>
                                              <p:pRg end="2" st="2"/>
                                            </p:txEl>
                                          </p:spTgt>
                                        </p:tgtEl>
                                        <p:attrNameLst>
                                          <p:attrName>style.visibility</p:attrName>
                                        </p:attrNameLst>
                                      </p:cBhvr>
                                      <p:to>
                                        <p:strVal val="visible"/>
                                      </p:to>
                                    </p:set>
                                    <p:animEffect filter="fade" transition="in">
                                      <p:cBhvr>
                                        <p:cTn dur="500"/>
                                        <p:tgtEl>
                                          <p:spTgt spid="8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3"/>
          <p:cNvSpPr txBox="1"/>
          <p:nvPr/>
        </p:nvSpPr>
        <p:spPr>
          <a:xfrm>
            <a:off x="812800" y="1568824"/>
            <a:ext cx="1076960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Mở đầu bằng cuộc biểu tình ngày 1.5.1930 của công nhân khu công nghiệp Bến Thuỷ và nông dân 5 xã ven thành phố Vinh, dưới sự lãnh đạo của </a:t>
            </a:r>
            <a:r>
              <a:rPr b="0" i="0" lang="en-US" sz="2000" u="sng" cap="none" strike="noStrike">
                <a:solidFill>
                  <a:schemeClr val="dk1"/>
                </a:solidFill>
                <a:latin typeface="Calibri"/>
                <a:ea typeface="Calibri"/>
                <a:cs typeface="Calibri"/>
                <a:sym typeface="Calibri"/>
                <a:hlinkClick r:id="rId3">
                  <a:extLst>
                    <a:ext uri="{A12FA001-AC4F-418D-AE19-62706E023703}">
                      <ahyp:hlinkClr val="tx"/>
                    </a:ext>
                  </a:extLst>
                </a:hlinkClick>
              </a:rPr>
              <a:t>Xứ uỷ Trung Kỳ</a:t>
            </a:r>
            <a:r>
              <a:rPr b="0" i="0" lang="en-US" sz="2000" u="none" cap="none" strike="noStrike">
                <a:solidFill>
                  <a:schemeClr val="dk1"/>
                </a:solidFill>
                <a:latin typeface="Calibri"/>
                <a:ea typeface="Calibri"/>
                <a:cs typeface="Calibri"/>
                <a:sym typeface="Calibri"/>
              </a:rPr>
              <a:t> của </a:t>
            </a:r>
            <a:r>
              <a:rPr b="0" i="0" lang="en-US" sz="2000" u="sng" cap="none" strike="noStrike">
                <a:solidFill>
                  <a:schemeClr val="dk1"/>
                </a:solidFill>
                <a:latin typeface="Calibri"/>
                <a:ea typeface="Calibri"/>
                <a:cs typeface="Calibri"/>
                <a:sym typeface="Calibri"/>
                <a:hlinkClick r:id="rId4">
                  <a:extLst>
                    <a:ext uri="{A12FA001-AC4F-418D-AE19-62706E023703}">
                      <ahyp:hlinkClr val="tx"/>
                    </a:ext>
                  </a:extLst>
                </a:hlinkClick>
              </a:rPr>
              <a:t>Đảng Cộng sản Việt Nam</a:t>
            </a:r>
            <a:r>
              <a:rPr b="0" i="0" lang="en-US" sz="2000" u="none" cap="none" strike="noStrike">
                <a:solidFill>
                  <a:schemeClr val="dk1"/>
                </a:solidFill>
                <a:latin typeface="Calibri"/>
                <a:ea typeface="Calibri"/>
                <a:cs typeface="Calibri"/>
                <a:sym typeface="Calibri"/>
              </a:rPr>
              <a:t>. Từ đó đến tháng 8.1930, ở Nghệ Tĩnh có đến 97 cuộc bãi công và biểu tình của công nông, nổi bật là cuộc bãi công của công nhân Nhà máy Diêm kéo dài đã dẫn đến cuộc tổng bãi công của toàn thể công nhân khu công nghiệp Bến Thuỷ. Từ tháng 9/1930, các cuộc biểu tình vũ trang tự vệ quy mô lớn kết hợp với các yêu sách chính trị liên tiếp nổ ra của nông dân các huyện Nam Đàn, Thanh Chương, Can Lộc, Hưng Nguyên... làm cho bộ máy chính quyền đế quốc và tay sai ở cơ sở tê liệt, tan rã. Dưới sự lãnh đạo của các chi bộ đảng, tổ chức nông hội (xã bộ nông) ở những nơi đó đã nắm chính quyền với hình thức Xô viết. Chính quyền Xô viết đầu tiên được hình thành hàng loạt tại nhiều xã thuộc các huyện, thị xã: </a:t>
            </a:r>
            <a:r>
              <a:rPr b="0" i="0" lang="en-US" sz="2000" u="sng" cap="none" strike="noStrike">
                <a:solidFill>
                  <a:schemeClr val="dk1"/>
                </a:solidFill>
                <a:latin typeface="Calibri"/>
                <a:ea typeface="Calibri"/>
                <a:cs typeface="Calibri"/>
                <a:sym typeface="Calibri"/>
                <a:hlinkClick r:id="rId5">
                  <a:extLst>
                    <a:ext uri="{A12FA001-AC4F-418D-AE19-62706E023703}">
                      <ahyp:hlinkClr val="tx"/>
                    </a:ext>
                  </a:extLst>
                </a:hlinkClick>
              </a:rPr>
              <a:t>Thanh Chương</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6">
                  <a:extLst>
                    <a:ext uri="{A12FA001-AC4F-418D-AE19-62706E023703}">
                      <ahyp:hlinkClr val="tx"/>
                    </a:ext>
                  </a:extLst>
                </a:hlinkClick>
              </a:rPr>
              <a:t>Nam Đàn</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7">
                  <a:extLst>
                    <a:ext uri="{A12FA001-AC4F-418D-AE19-62706E023703}">
                      <ahyp:hlinkClr val="tx"/>
                    </a:ext>
                  </a:extLst>
                </a:hlinkClick>
              </a:rPr>
              <a:t>Anh Sơn</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8">
                  <a:extLst>
                    <a:ext uri="{A12FA001-AC4F-418D-AE19-62706E023703}">
                      <ahyp:hlinkClr val="tx"/>
                    </a:ext>
                  </a:extLst>
                </a:hlinkClick>
              </a:rPr>
              <a:t>Nghi Lộc</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9">
                  <a:extLst>
                    <a:ext uri="{A12FA001-AC4F-418D-AE19-62706E023703}">
                      <ahyp:hlinkClr val="tx"/>
                    </a:ext>
                  </a:extLst>
                </a:hlinkClick>
              </a:rPr>
              <a:t>Vinh</a:t>
            </a:r>
            <a:r>
              <a:rPr b="0" i="0" lang="en-US" sz="2000" u="none" cap="none" strike="noStrike">
                <a:solidFill>
                  <a:schemeClr val="dk1"/>
                </a:solidFill>
                <a:latin typeface="Calibri"/>
                <a:ea typeface="Calibri"/>
                <a:cs typeface="Calibri"/>
                <a:sym typeface="Calibri"/>
              </a:rPr>
              <a:t> - </a:t>
            </a:r>
            <a:r>
              <a:rPr b="0" i="0" lang="en-US" sz="2000" u="sng" cap="none" strike="noStrike">
                <a:solidFill>
                  <a:schemeClr val="dk1"/>
                </a:solidFill>
                <a:latin typeface="Calibri"/>
                <a:ea typeface="Calibri"/>
                <a:cs typeface="Calibri"/>
                <a:sym typeface="Calibri"/>
                <a:hlinkClick r:id="rId10">
                  <a:extLst>
                    <a:ext uri="{A12FA001-AC4F-418D-AE19-62706E023703}">
                      <ahyp:hlinkClr val="tx"/>
                    </a:ext>
                  </a:extLst>
                </a:hlinkClick>
              </a:rPr>
              <a:t>Bến Thuỷ</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11">
                  <a:extLst>
                    <a:ext uri="{A12FA001-AC4F-418D-AE19-62706E023703}">
                      <ahyp:hlinkClr val="tx"/>
                    </a:ext>
                  </a:extLst>
                </a:hlinkClick>
              </a:rPr>
              <a:t>Can Lộc</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12">
                  <a:extLst>
                    <a:ext uri="{A12FA001-AC4F-418D-AE19-62706E023703}">
                      <ahyp:hlinkClr val="tx"/>
                    </a:ext>
                  </a:extLst>
                </a:hlinkClick>
              </a:rPr>
              <a:t>Thạch Hà</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13">
                  <a:extLst>
                    <a:ext uri="{A12FA001-AC4F-418D-AE19-62706E023703}">
                      <ahyp:hlinkClr val="tx"/>
                    </a:ext>
                  </a:extLst>
                </a:hlinkClick>
              </a:rPr>
              <a:t>Đức Thọ</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14">
                  <a:extLst>
                    <a:ext uri="{A12FA001-AC4F-418D-AE19-62706E023703}">
                      <ahyp:hlinkClr val="tx"/>
                    </a:ext>
                  </a:extLst>
                </a:hlinkClick>
              </a:rPr>
              <a:t>Hưng Nguyên</a:t>
            </a:r>
            <a:r>
              <a:rPr b="0" i="0" lang="en-US" sz="2000" u="none" cap="none" strike="noStrike">
                <a:solidFill>
                  <a:schemeClr val="dk1"/>
                </a:solidFill>
                <a:latin typeface="Calibri"/>
                <a:ea typeface="Calibri"/>
                <a:cs typeface="Calibri"/>
                <a:sym typeface="Calibri"/>
              </a:rPr>
              <a:t>... Các chính quyền xô viết một mặt thi hành các chính sách mới, mặt khác phá bỏ hệ thống chính quyền cũ, trưng thu đất, thóc gạo, tiền bạc của các địa chủ, đồng thời đòi yêu sách với các chủ xưởng, chủ tàu. Nhưng những chính quyền chỉ tồn tại sau bốn, năm tháng do bị chính quyền của Pháp đàn áp và dập tắt. </a:t>
            </a:r>
            <a:endParaRPr b="0" i="0" sz="1400" u="none" cap="none" strike="noStrike">
              <a:solidFill>
                <a:srgbClr val="000000"/>
              </a:solidFill>
              <a:latin typeface="Arial"/>
              <a:ea typeface="Arial"/>
              <a:cs typeface="Arial"/>
              <a:sym typeface="Arial"/>
            </a:endParaRPr>
          </a:p>
        </p:txBody>
      </p:sp>
      <p:sp>
        <p:nvSpPr>
          <p:cNvPr id="857" name="Google Shape;857;p53"/>
          <p:cNvSpPr txBox="1"/>
          <p:nvPr/>
        </p:nvSpPr>
        <p:spPr>
          <a:xfrm>
            <a:off x="2384612" y="546429"/>
            <a:ext cx="51816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Diễn biến: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4"/>
          <p:cNvSpPr txBox="1"/>
          <p:nvPr/>
        </p:nvSpPr>
        <p:spPr>
          <a:xfrm>
            <a:off x="1954305" y="304801"/>
            <a:ext cx="9932895"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Chính quyền Xô Viết (thành lập ở một số xã, huyện ở Nghệ An, Hà Tĩnh) thực hiện một số cải cách:</a:t>
            </a:r>
            <a:endParaRPr b="0" i="0" sz="1400" u="none" cap="none" strike="noStrike">
              <a:solidFill>
                <a:srgbClr val="000000"/>
              </a:solidFill>
              <a:latin typeface="Arial"/>
              <a:ea typeface="Arial"/>
              <a:cs typeface="Arial"/>
              <a:sym typeface="Arial"/>
            </a:endParaRPr>
          </a:p>
        </p:txBody>
      </p:sp>
      <p:sp>
        <p:nvSpPr>
          <p:cNvPr id="863" name="Google Shape;863;p54"/>
          <p:cNvSpPr txBox="1"/>
          <p:nvPr/>
        </p:nvSpPr>
        <p:spPr>
          <a:xfrm>
            <a:off x="609600" y="1933576"/>
            <a:ext cx="11277600" cy="35394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chính trị: Ban bố các quyền tự do, dân chủ cho nhân dân, giải quyết các vấn đề xã hội, xoá bỏ các luật lệ bất công và vô lý của đế quốc và tay sai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kinh tế: Chia lại ruộng đất công hợp lý, giảm tô, xoá nợ, bãi bỏ các thứ thuế vô lý của chế độ cũ, tổ chức nhân dân đắp đê phòng lụt, tu sửa cầu cống, giúp đỡ nhau trog sản xuất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văn hoá – xã hội: Bài trừ mê tín dị đoan, xoá bỏ các tệ nạn xã hội, tổ chức học chữ quốc ngữ, đọc sách báo cách mạng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5"/>
          <p:cNvSpPr txBox="1"/>
          <p:nvPr>
            <p:ph idx="4294967295" type="title"/>
          </p:nvPr>
        </p:nvSpPr>
        <p:spPr>
          <a:xfrm>
            <a:off x="2299447" y="484094"/>
            <a:ext cx="4155141" cy="6302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Ý nghĩa</a:t>
            </a:r>
            <a:endParaRPr/>
          </a:p>
        </p:txBody>
      </p:sp>
      <p:sp>
        <p:nvSpPr>
          <p:cNvPr id="869" name="Google Shape;869;p55"/>
          <p:cNvSpPr txBox="1"/>
          <p:nvPr/>
        </p:nvSpPr>
        <p:spPr>
          <a:xfrm>
            <a:off x="640976" y="1686393"/>
            <a:ext cx="11379200" cy="429348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600"/>
              <a:buFont typeface="Noto Sans Symbols"/>
              <a:buChar char="⮚"/>
            </a:pPr>
            <a:r>
              <a:rPr b="0" i="0" lang="en-US" sz="2600" u="none" cap="none" strike="noStrike">
                <a:solidFill>
                  <a:schemeClr val="dk1"/>
                </a:solidFill>
                <a:latin typeface="Calibri"/>
                <a:ea typeface="Calibri"/>
                <a:cs typeface="Calibri"/>
                <a:sym typeface="Calibri"/>
              </a:rPr>
              <a:t> Là cao trào đầu tiên do Đảng lãnh đạo, là cuộc đấu tranh mang tính dân tộc và giai cấp quyết liệt nhằm giải quyết các mâu thuẫn và lần đầu tiên giải quyết vấn đề giành chính quyền bằng bạo lực</a:t>
            </a:r>
            <a:endParaRPr b="0" i="0" sz="2600" u="none" cap="none" strike="noStrike">
              <a:solidFill>
                <a:schemeClr val="dk1"/>
              </a:solidFill>
              <a:latin typeface="Calibri"/>
              <a:ea typeface="Calibri"/>
              <a:cs typeface="Calibri"/>
              <a:sym typeface="Calibri"/>
            </a:endParaRPr>
          </a:p>
          <a:p>
            <a:pPr indent="0" lvl="0" marL="0" marR="0" rtl="0" algn="just">
              <a:lnSpc>
                <a:spcPct val="100000"/>
              </a:lnSpc>
              <a:spcBef>
                <a:spcPts val="1300"/>
              </a:spcBef>
              <a:spcAft>
                <a:spcPts val="0"/>
              </a:spcAft>
              <a:buClr>
                <a:schemeClr val="dk1"/>
              </a:buClr>
              <a:buSzPts val="2600"/>
              <a:buFont typeface="Noto Sans Symbols"/>
              <a:buChar char="⮚"/>
            </a:pPr>
            <a:r>
              <a:rPr b="0" i="0" lang="en-US" sz="2600" u="none" cap="none" strike="noStrike">
                <a:solidFill>
                  <a:schemeClr val="dk1"/>
                </a:solidFill>
                <a:latin typeface="Calibri"/>
                <a:ea typeface="Calibri"/>
                <a:cs typeface="Calibri"/>
                <a:sym typeface="Calibri"/>
              </a:rPr>
              <a:t> Hình thành các Xã bộ nông, Thôn bộ nông – chính quyền cách mạng công – nông đầu tiên xuất hiện ở Nghệ Tĩnh</a:t>
            </a:r>
            <a:endParaRPr b="0" i="0" sz="2600" u="none" cap="none" strike="noStrike">
              <a:solidFill>
                <a:schemeClr val="dk1"/>
              </a:solidFill>
              <a:latin typeface="Calibri"/>
              <a:ea typeface="Calibri"/>
              <a:cs typeface="Calibri"/>
              <a:sym typeface="Calibri"/>
            </a:endParaRPr>
          </a:p>
          <a:p>
            <a:pPr indent="0" lvl="0" marL="0" marR="0" rtl="0" algn="just">
              <a:lnSpc>
                <a:spcPct val="100000"/>
              </a:lnSpc>
              <a:spcBef>
                <a:spcPts val="1300"/>
              </a:spcBef>
              <a:spcAft>
                <a:spcPts val="0"/>
              </a:spcAft>
              <a:buClr>
                <a:schemeClr val="dk1"/>
              </a:buClr>
              <a:buSzPts val="2600"/>
              <a:buFont typeface="Noto Sans Symbols"/>
              <a:buChar char="⮚"/>
            </a:pPr>
            <a:r>
              <a:rPr b="0" i="0" lang="en-US" sz="2600" u="none" cap="none" strike="noStrike">
                <a:solidFill>
                  <a:schemeClr val="dk1"/>
                </a:solidFill>
                <a:latin typeface="Calibri"/>
                <a:ea typeface="Calibri"/>
                <a:cs typeface="Calibri"/>
                <a:sym typeface="Calibri"/>
              </a:rPr>
              <a:t> Quy mô lớn, thu hút hàng triệu người tham gia trên phạm vi cả nước, phát triển tới đỉnh cao là ở Nghệ Tĩnh</a:t>
            </a:r>
            <a:endParaRPr b="0" i="0" sz="2600" u="none" cap="none" strike="noStrike">
              <a:solidFill>
                <a:schemeClr val="dk1"/>
              </a:solidFill>
              <a:latin typeface="Calibri"/>
              <a:ea typeface="Calibri"/>
              <a:cs typeface="Calibri"/>
              <a:sym typeface="Calibri"/>
            </a:endParaRPr>
          </a:p>
          <a:p>
            <a:pPr indent="0" lvl="0" marL="0" marR="0" rtl="0" algn="just">
              <a:lnSpc>
                <a:spcPct val="100000"/>
              </a:lnSpc>
              <a:spcBef>
                <a:spcPts val="1300"/>
              </a:spcBef>
              <a:spcAft>
                <a:spcPts val="0"/>
              </a:spcAft>
              <a:buClr>
                <a:schemeClr val="dk1"/>
              </a:buClr>
              <a:buSzPts val="2600"/>
              <a:buFont typeface="Noto Sans Symbols"/>
              <a:buChar char="⮚"/>
            </a:pPr>
            <a:r>
              <a:rPr b="0" i="0" lang="en-US" sz="2600" u="none" cap="none" strike="noStrike">
                <a:solidFill>
                  <a:schemeClr val="dk1"/>
                </a:solidFill>
                <a:latin typeface="Calibri"/>
                <a:ea typeface="Calibri"/>
                <a:cs typeface="Calibri"/>
                <a:sym typeface="Calibri"/>
              </a:rPr>
              <a:t> Lực lượng: Khối liên minh công nông hình thành, đem lại niềm tin ở khả năng cách mạng dưới sự lãnh đạo của Đảng.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animEffect filter="fade" transition="in">
                                      <p:cBhvr>
                                        <p:cTn dur="500"/>
                                        <p:tgtEl>
                                          <p:spTgt spid="8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animEffect filter="fade" transition="in">
                                      <p:cBhvr>
                                        <p:cTn dur="500"/>
                                        <p:tgtEl>
                                          <p:spTgt spid="8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animEffect filter="fade" transition="in">
                                      <p:cBhvr>
                                        <p:cTn dur="500"/>
                                        <p:tgtEl>
                                          <p:spTgt spid="8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animEffect filter="fade" transition="in">
                                      <p:cBhvr>
                                        <p:cTn dur="500"/>
                                        <p:tgtEl>
                                          <p:spTgt spid="8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6"/>
          <p:cNvSpPr txBox="1"/>
          <p:nvPr>
            <p:ph type="title"/>
          </p:nvPr>
        </p:nvSpPr>
        <p:spPr>
          <a:xfrm>
            <a:off x="3043610" y="548556"/>
            <a:ext cx="4048034"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THẢO LUẬN</a:t>
            </a:r>
            <a:endParaRPr/>
          </a:p>
        </p:txBody>
      </p:sp>
      <p:sp>
        <p:nvSpPr>
          <p:cNvPr id="875" name="Google Shape;875;p56"/>
          <p:cNvSpPr txBox="1"/>
          <p:nvPr>
            <p:ph idx="1" type="body"/>
          </p:nvPr>
        </p:nvSpPr>
        <p:spPr>
          <a:xfrm>
            <a:off x="663388" y="2209801"/>
            <a:ext cx="11176000" cy="3626223"/>
          </a:xfrm>
          <a:prstGeom prst="rect">
            <a:avLst/>
          </a:prstGeom>
          <a:noFill/>
          <a:ln>
            <a:noFill/>
          </a:ln>
        </p:spPr>
        <p:txBody>
          <a:bodyPr anchorCtr="0" anchor="t" bIns="45700" lIns="91425" spcFirstLastPara="1" rIns="91425" wrap="square" tIns="45700">
            <a:normAutofit/>
          </a:bodyPr>
          <a:lstStyle/>
          <a:p>
            <a:pPr indent="0" lvl="1" marL="114300" rtl="0" algn="just">
              <a:lnSpc>
                <a:spcPct val="90000"/>
              </a:lnSpc>
              <a:spcBef>
                <a:spcPts val="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 1. Hoàn cảnh lịch sử, nội dung cơ bản và những hạn chế của Luận cương chính trị 10/1930</a:t>
            </a:r>
            <a:endParaRPr/>
          </a:p>
          <a:p>
            <a:pPr indent="0" lvl="1" marL="114300" rtl="0" algn="just">
              <a:lnSpc>
                <a:spcPct val="90000"/>
              </a:lnSpc>
              <a:spcBef>
                <a:spcPts val="50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2. So sánh Chánh cương vắn tắt, sách lược vắn tắt được thông qua tại Hội nghị thành lập Đảng và Luận cương của Đảng 10/1930?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7"/>
          <p:cNvSpPr txBox="1"/>
          <p:nvPr/>
        </p:nvSpPr>
        <p:spPr>
          <a:xfrm>
            <a:off x="2566894" y="475129"/>
            <a:ext cx="7416800" cy="457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Luận cương Chính trị tháng 10-1930</a:t>
            </a:r>
            <a:endParaRPr b="0" i="0" sz="2400" u="none" cap="none" strike="noStrike">
              <a:solidFill>
                <a:schemeClr val="dk1"/>
              </a:solidFill>
              <a:latin typeface="Times New Roman"/>
              <a:ea typeface="Times New Roman"/>
              <a:cs typeface="Times New Roman"/>
              <a:sym typeface="Times New Roman"/>
            </a:endParaRPr>
          </a:p>
        </p:txBody>
      </p:sp>
      <p:sp>
        <p:nvSpPr>
          <p:cNvPr id="881" name="Google Shape;881;p57"/>
          <p:cNvSpPr txBox="1"/>
          <p:nvPr/>
        </p:nvSpPr>
        <p:spPr>
          <a:xfrm>
            <a:off x="914400" y="1927412"/>
            <a:ext cx="4876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Hoàn cảnh lịch sử:</a:t>
            </a:r>
            <a:endParaRPr b="0" i="0" sz="1400" u="none" cap="none" strike="noStrike">
              <a:solidFill>
                <a:srgbClr val="000000"/>
              </a:solidFill>
              <a:latin typeface="Arial"/>
              <a:ea typeface="Arial"/>
              <a:cs typeface="Arial"/>
              <a:sym typeface="Arial"/>
            </a:endParaRPr>
          </a:p>
        </p:txBody>
      </p:sp>
      <p:sp>
        <p:nvSpPr>
          <p:cNvPr id="882" name="Google Shape;882;p57"/>
          <p:cNvSpPr txBox="1"/>
          <p:nvPr/>
        </p:nvSpPr>
        <p:spPr>
          <a:xfrm>
            <a:off x="1398494" y="2931459"/>
            <a:ext cx="9753600"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Sau hội nghị thành lập Đảng, cương lĩnh và điều lệ của Đảng được bí mất đưa vào quần chúng, phong trào CM phát triển mạnh mẽ.</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4/1930 đ/c Trần Phú từ Mátxítcơva về nước và được bầu vào BCH Trung ương lâm thời và được giao soạn thảo Luận cương chính trị.</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8"/>
          <p:cNvSpPr txBox="1"/>
          <p:nvPr>
            <p:ph type="title"/>
          </p:nvPr>
        </p:nvSpPr>
        <p:spPr>
          <a:xfrm>
            <a:off x="2336800" y="377267"/>
            <a:ext cx="7183718" cy="6302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Nội dung luận cương chính trị 10/1930</a:t>
            </a:r>
            <a:endParaRPr/>
          </a:p>
        </p:txBody>
      </p:sp>
      <p:sp>
        <p:nvSpPr>
          <p:cNvPr id="888" name="Google Shape;888;p58"/>
          <p:cNvSpPr/>
          <p:nvPr/>
        </p:nvSpPr>
        <p:spPr>
          <a:xfrm>
            <a:off x="711200" y="3429000"/>
            <a:ext cx="6502400" cy="838200"/>
          </a:xfrm>
          <a:prstGeom prst="roundRect">
            <a:avLst>
              <a:gd fmla="val 16667" name="adj"/>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Thông qua luận cương mới</a:t>
            </a:r>
            <a:endParaRPr b="0" i="0" sz="2800" u="none" cap="none" strike="noStrike">
              <a:solidFill>
                <a:schemeClr val="dk1"/>
              </a:solidFill>
              <a:latin typeface="Times New Roman"/>
              <a:ea typeface="Times New Roman"/>
              <a:cs typeface="Times New Roman"/>
              <a:sym typeface="Times New Roman"/>
            </a:endParaRPr>
          </a:p>
        </p:txBody>
      </p:sp>
      <p:sp>
        <p:nvSpPr>
          <p:cNvPr id="889" name="Google Shape;889;p58"/>
          <p:cNvSpPr/>
          <p:nvPr/>
        </p:nvSpPr>
        <p:spPr>
          <a:xfrm>
            <a:off x="711200" y="2209800"/>
            <a:ext cx="6400800" cy="990600"/>
          </a:xfrm>
          <a:prstGeom prst="roundRect">
            <a:avLst>
              <a:gd fmla="val 16667" name="adj"/>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Đổi tên thành ĐCS Đông Dương</a:t>
            </a:r>
            <a:endParaRPr b="0" i="0" sz="2800" u="none" cap="none" strike="noStrike">
              <a:solidFill>
                <a:schemeClr val="dk1"/>
              </a:solidFill>
              <a:latin typeface="Times New Roman"/>
              <a:ea typeface="Times New Roman"/>
              <a:cs typeface="Times New Roman"/>
              <a:sym typeface="Times New Roman"/>
            </a:endParaRPr>
          </a:p>
        </p:txBody>
      </p:sp>
      <p:pic>
        <p:nvPicPr>
          <p:cNvPr descr="so do to chuc DCSVN1930.jpg" id="890" name="Google Shape;890;p58"/>
          <p:cNvPicPr preferRelativeResize="0"/>
          <p:nvPr/>
        </p:nvPicPr>
        <p:blipFill rotWithShape="1">
          <a:blip r:embed="rId3">
            <a:alphaModFix/>
          </a:blip>
          <a:srcRect b="0" l="0" r="0" t="0"/>
          <a:stretch/>
        </p:blipFill>
        <p:spPr>
          <a:xfrm>
            <a:off x="7112000" y="1198563"/>
            <a:ext cx="3657600" cy="2001837"/>
          </a:xfrm>
          <a:prstGeom prst="rect">
            <a:avLst/>
          </a:prstGeom>
          <a:noFill/>
          <a:ln>
            <a:noFill/>
          </a:ln>
          <a:effectLst>
            <a:outerShdw blurRad="292100" rotWithShape="0" algn="tl" dir="2700000" dist="139700">
              <a:srgbClr val="333333">
                <a:alpha val="64313"/>
              </a:srgbClr>
            </a:outerShdw>
          </a:effectLst>
        </p:spPr>
      </p:pic>
      <p:pic>
        <p:nvPicPr>
          <p:cNvPr descr="tranFu" id="891" name="Google Shape;891;p58"/>
          <p:cNvPicPr preferRelativeResize="0"/>
          <p:nvPr/>
        </p:nvPicPr>
        <p:blipFill rotWithShape="1">
          <a:blip r:embed="rId4">
            <a:alphaModFix/>
          </a:blip>
          <a:srcRect b="0" l="0" r="43118" t="0"/>
          <a:stretch/>
        </p:blipFill>
        <p:spPr>
          <a:xfrm>
            <a:off x="7823200" y="3360738"/>
            <a:ext cx="2743200" cy="2438400"/>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63"/>
          <p:cNvSpPr txBox="1"/>
          <p:nvPr>
            <p:ph type="title"/>
          </p:nvPr>
        </p:nvSpPr>
        <p:spPr>
          <a:xfrm>
            <a:off x="2209800" y="279682"/>
            <a:ext cx="9575800" cy="13339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So sánh Chánh cương vắn tắt, sách lược vắn tắt được thông qua tại Hội nghị thành lập Đảng và Luận cương của Đảng 10/1930</a:t>
            </a:r>
            <a:endParaRPr/>
          </a:p>
        </p:txBody>
      </p:sp>
      <p:sp>
        <p:nvSpPr>
          <p:cNvPr id="897" name="Google Shape;897;p63"/>
          <p:cNvSpPr txBox="1"/>
          <p:nvPr/>
        </p:nvSpPr>
        <p:spPr>
          <a:xfrm>
            <a:off x="812800" y="1828801"/>
            <a:ext cx="17272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sng" cap="none" strike="noStrike">
                <a:solidFill>
                  <a:schemeClr val="dk1"/>
                </a:solidFill>
                <a:latin typeface="Calibri"/>
                <a:ea typeface="Calibri"/>
                <a:cs typeface="Calibri"/>
                <a:sym typeface="Calibri"/>
              </a:rPr>
              <a:t>Giống:</a:t>
            </a:r>
            <a:endParaRPr b="0" i="0" sz="1400" u="none" cap="none" strike="noStrike">
              <a:solidFill>
                <a:srgbClr val="000000"/>
              </a:solidFill>
              <a:latin typeface="Arial"/>
              <a:ea typeface="Arial"/>
              <a:cs typeface="Arial"/>
              <a:sym typeface="Arial"/>
            </a:endParaRPr>
          </a:p>
        </p:txBody>
      </p:sp>
      <p:sp>
        <p:nvSpPr>
          <p:cNvPr id="898" name="Google Shape;898;p63"/>
          <p:cNvSpPr txBox="1"/>
          <p:nvPr/>
        </p:nvSpPr>
        <p:spPr>
          <a:xfrm>
            <a:off x="609600" y="2514601"/>
            <a:ext cx="11176000" cy="35099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Phương hướng chiến lược: Làm cách mạng tư sản dân quyền và thổ địa cách mạng để đi tới xã hội cộng sản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Nhiệm vụ và mục tiêu là Chống đế quốc và phong kiến làm cho nước Nam được hoàn toàn độc lập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Tính chất của cách mạng: Lúc đầu là cuộc cách mạng tư sản dân quyền sau đó tiếp tục phát triển bỏ qua thời kỳ tư bản thẳng tiến  lên con đường XHCN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5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5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500"/>
                                        <p:tgtEl>
                                          <p:spTgt spid="8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9"/>
          <p:cNvSpPr txBox="1"/>
          <p:nvPr/>
        </p:nvSpPr>
        <p:spPr>
          <a:xfrm>
            <a:off x="1422400" y="4876801"/>
            <a:ext cx="76200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906" name="Google Shape;906;p59"/>
          <p:cNvSpPr txBox="1"/>
          <p:nvPr/>
        </p:nvSpPr>
        <p:spPr>
          <a:xfrm>
            <a:off x="2407024" y="515471"/>
            <a:ext cx="5688000" cy="51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Nội dung Luận Cương mới:</a:t>
            </a:r>
            <a:endParaRPr b="0" i="0" sz="1400" u="none" cap="none" strike="noStrike">
              <a:solidFill>
                <a:srgbClr val="000000"/>
              </a:solidFill>
              <a:latin typeface="Arial"/>
              <a:ea typeface="Arial"/>
              <a:cs typeface="Arial"/>
              <a:sym typeface="Arial"/>
            </a:endParaRPr>
          </a:p>
        </p:txBody>
      </p:sp>
      <p:sp>
        <p:nvSpPr>
          <p:cNvPr id="907" name="Google Shape;907;p59"/>
          <p:cNvSpPr txBox="1"/>
          <p:nvPr/>
        </p:nvSpPr>
        <p:spPr>
          <a:xfrm>
            <a:off x="841188" y="1698810"/>
            <a:ext cx="1056640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Phương hướng chiến lược: Lúc đầu là cách mạng tư sản dân quyền, có tính chất thổ địa và phản đế sau đó sẽ tiếp tục phát triển bỏ qua thời kỳ tư bổn mà tranh đấu thẳng lên con đường XHCN.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Về mâu thuẫn giai cấp ở Đông Dương: một bên là thợ thuyền, dân cày và các phần tử lao khổ với một bên là địa chủ phong kiến và tư bản và Đế quốc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Tính chất của cách mạng Đông Dương: Lúc đầu là một cuộc cách mạng tư sản dân quyền...có tính chất thổ địa và phản đế sau đó phát triển bỏ qua thời kỳ tư bản tiến thẳng lên con đường XHCN</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xEl>
                                              <p:pRg end="0" st="0"/>
                                            </p:txEl>
                                          </p:spTgt>
                                        </p:tgtEl>
                                        <p:attrNameLst>
                                          <p:attrName>style.visibility</p:attrName>
                                        </p:attrNameLst>
                                      </p:cBhvr>
                                      <p:to>
                                        <p:strVal val="visible"/>
                                      </p:to>
                                    </p:set>
                                    <p:animEffect filter="fade" transition="in">
                                      <p:cBhvr>
                                        <p:cTn dur="500"/>
                                        <p:tgtEl>
                                          <p:spTgt spid="9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xEl>
                                              <p:pRg end="1" st="1"/>
                                            </p:txEl>
                                          </p:spTgt>
                                        </p:tgtEl>
                                        <p:attrNameLst>
                                          <p:attrName>style.visibility</p:attrName>
                                        </p:attrNameLst>
                                      </p:cBhvr>
                                      <p:to>
                                        <p:strVal val="visible"/>
                                      </p:to>
                                    </p:set>
                                    <p:animEffect filter="fade" transition="in">
                                      <p:cBhvr>
                                        <p:cTn dur="500"/>
                                        <p:tgtEl>
                                          <p:spTgt spid="9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xEl>
                                              <p:pRg end="2" st="2"/>
                                            </p:txEl>
                                          </p:spTgt>
                                        </p:tgtEl>
                                        <p:attrNameLst>
                                          <p:attrName>style.visibility</p:attrName>
                                        </p:attrNameLst>
                                      </p:cBhvr>
                                      <p:to>
                                        <p:strVal val="visible"/>
                                      </p:to>
                                    </p:set>
                                    <p:animEffect filter="fade" transition="in">
                                      <p:cBhvr>
                                        <p:cTn dur="500"/>
                                        <p:tgtEl>
                                          <p:spTgt spid="9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0"/>
          <p:cNvSpPr txBox="1"/>
          <p:nvPr/>
        </p:nvSpPr>
        <p:spPr>
          <a:xfrm>
            <a:off x="1016000" y="1447801"/>
            <a:ext cx="10363200" cy="569386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Nhiệm vụ của cách mạng tư sản dân quyền: đánh đổ các di tích phong kiến để thực hành thổ địa cách mạng triệt để và đánh đổ đế quốc làm cho Đông Dương hoàn toàn độc lập.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Luận cương nhấn mạnh “Vấn đề thổ địa là cái cốt của cách mạng tư sản dân quyền”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lực lượng cách mạng: GCVS và ND là hai động lực chính nhưng vô sản có cầm quyền thì cách mạng mới thắng lợi được.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Các giai cấp khác: TS thương nghiệp và công nghiệp đứng về phía đế quốc, bộ phận thủ công nghiệp trong giai cấp tiểu TS có thái độ do dự, tiểu TS thương gia không tán thành cách mạng, tiểu TS trí thức có xu hướng cải lương.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animEffect filter="fade" transition="in">
                                      <p:cBhvr>
                                        <p:cTn dur="500"/>
                                        <p:tgtEl>
                                          <p:spTgt spid="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animEffect filter="fade" transition="in">
                                      <p:cBhvr>
                                        <p:cTn dur="500"/>
                                        <p:tgtEl>
                                          <p:spTgt spid="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animEffect filter="fade" transition="in">
                                      <p:cBhvr>
                                        <p:cTn dur="500"/>
                                        <p:tgtEl>
                                          <p:spTgt spid="9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animEffect filter="fade" transition="in">
                                      <p:cBhvr>
                                        <p:cTn dur="500"/>
                                        <p:tgtEl>
                                          <p:spTgt spid="9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animEffect filter="fade" transition="in">
                                      <p:cBhvr>
                                        <p:cTn dur="500"/>
                                        <p:tgtEl>
                                          <p:spTgt spid="9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p:nvPr/>
        </p:nvSpPr>
        <p:spPr>
          <a:xfrm>
            <a:off x="2580218" y="-487828"/>
            <a:ext cx="184800" cy="52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7"/>
          <p:cNvSpPr txBox="1"/>
          <p:nvPr/>
        </p:nvSpPr>
        <p:spPr>
          <a:xfrm>
            <a:off x="3860800" y="304800"/>
            <a:ext cx="3759300" cy="3762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 Gia Long(1802-1819)</a:t>
            </a:r>
            <a:endParaRPr b="0" i="0" sz="1400" u="none" cap="none" strike="noStrike">
              <a:solidFill>
                <a:srgbClr val="000000"/>
              </a:solidFill>
              <a:latin typeface="Arial"/>
              <a:ea typeface="Arial"/>
              <a:cs typeface="Arial"/>
              <a:sym typeface="Arial"/>
            </a:endParaRPr>
          </a:p>
        </p:txBody>
      </p:sp>
      <p:sp>
        <p:nvSpPr>
          <p:cNvPr id="160" name="Google Shape;160;p7"/>
          <p:cNvSpPr txBox="1"/>
          <p:nvPr/>
        </p:nvSpPr>
        <p:spPr>
          <a:xfrm>
            <a:off x="3860800" y="914400"/>
            <a:ext cx="4064100" cy="3762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 Minh Mạng (1820-1840)</a:t>
            </a:r>
            <a:endParaRPr b="0" i="0" sz="1400" u="none" cap="none" strike="noStrike">
              <a:solidFill>
                <a:srgbClr val="000000"/>
              </a:solidFill>
              <a:latin typeface="Arial"/>
              <a:ea typeface="Arial"/>
              <a:cs typeface="Arial"/>
              <a:sym typeface="Arial"/>
            </a:endParaRPr>
          </a:p>
        </p:txBody>
      </p:sp>
      <p:sp>
        <p:nvSpPr>
          <p:cNvPr id="161" name="Google Shape;161;p7"/>
          <p:cNvSpPr txBox="1"/>
          <p:nvPr/>
        </p:nvSpPr>
        <p:spPr>
          <a:xfrm>
            <a:off x="3962400" y="1600200"/>
            <a:ext cx="3657600" cy="3762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3. Thiệu Trị (1841-1847)</a:t>
            </a:r>
            <a:endParaRPr b="0" i="0" sz="1400" u="none" cap="none" strike="noStrike">
              <a:solidFill>
                <a:srgbClr val="000000"/>
              </a:solidFill>
              <a:latin typeface="Arial"/>
              <a:ea typeface="Arial"/>
              <a:cs typeface="Arial"/>
              <a:sym typeface="Arial"/>
            </a:endParaRPr>
          </a:p>
        </p:txBody>
      </p:sp>
      <p:sp>
        <p:nvSpPr>
          <p:cNvPr id="162" name="Google Shape;162;p7"/>
          <p:cNvSpPr txBox="1"/>
          <p:nvPr/>
        </p:nvSpPr>
        <p:spPr>
          <a:xfrm>
            <a:off x="8940800" y="2540001"/>
            <a:ext cx="22353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6. Hiệp Hoà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1883 (4 tháng)</a:t>
            </a:r>
            <a:endParaRPr b="0" i="0" sz="1400" u="none" cap="none" strike="noStrike">
              <a:solidFill>
                <a:srgbClr val="000000"/>
              </a:solidFill>
              <a:latin typeface="Arial"/>
              <a:ea typeface="Arial"/>
              <a:cs typeface="Arial"/>
              <a:sym typeface="Arial"/>
            </a:endParaRPr>
          </a:p>
        </p:txBody>
      </p:sp>
      <p:sp>
        <p:nvSpPr>
          <p:cNvPr id="163" name="Google Shape;163;p7"/>
          <p:cNvSpPr txBox="1"/>
          <p:nvPr/>
        </p:nvSpPr>
        <p:spPr>
          <a:xfrm>
            <a:off x="0" y="2549526"/>
            <a:ext cx="23367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4. Tự Đức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(1847-1883)</a:t>
            </a:r>
            <a:endParaRPr b="0" i="0" sz="1400" u="none" cap="none" strike="noStrike">
              <a:solidFill>
                <a:srgbClr val="000000"/>
              </a:solidFill>
              <a:latin typeface="Arial"/>
              <a:ea typeface="Arial"/>
              <a:cs typeface="Arial"/>
              <a:sym typeface="Arial"/>
            </a:endParaRPr>
          </a:p>
        </p:txBody>
      </p:sp>
      <p:sp>
        <p:nvSpPr>
          <p:cNvPr id="164" name="Google Shape;164;p7"/>
          <p:cNvSpPr txBox="1"/>
          <p:nvPr/>
        </p:nvSpPr>
        <p:spPr>
          <a:xfrm>
            <a:off x="2641600" y="2530475"/>
            <a:ext cx="2743200" cy="376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Thoại Thái Vương</a:t>
            </a:r>
            <a:endParaRPr b="0" i="0" sz="1400" u="none" cap="none" strike="noStrike">
              <a:solidFill>
                <a:srgbClr val="000000"/>
              </a:solidFill>
              <a:latin typeface="Arial"/>
              <a:ea typeface="Arial"/>
              <a:cs typeface="Arial"/>
              <a:sym typeface="Arial"/>
            </a:endParaRPr>
          </a:p>
        </p:txBody>
      </p:sp>
      <p:sp>
        <p:nvSpPr>
          <p:cNvPr id="165" name="Google Shape;165;p7"/>
          <p:cNvSpPr txBox="1"/>
          <p:nvPr/>
        </p:nvSpPr>
        <p:spPr>
          <a:xfrm>
            <a:off x="5791200" y="2544764"/>
            <a:ext cx="2540100" cy="376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KiênThái Vương</a:t>
            </a:r>
            <a:endParaRPr b="0" i="0" sz="1400" u="none" cap="none" strike="noStrike">
              <a:solidFill>
                <a:srgbClr val="000000"/>
              </a:solidFill>
              <a:latin typeface="Arial"/>
              <a:ea typeface="Arial"/>
              <a:cs typeface="Arial"/>
              <a:sym typeface="Arial"/>
            </a:endParaRPr>
          </a:p>
        </p:txBody>
      </p:sp>
      <p:sp>
        <p:nvSpPr>
          <p:cNvPr id="166" name="Google Shape;166;p7"/>
          <p:cNvSpPr txBox="1"/>
          <p:nvPr/>
        </p:nvSpPr>
        <p:spPr>
          <a:xfrm>
            <a:off x="2235200" y="3657562"/>
            <a:ext cx="2269800" cy="6462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5. Dục Đức 1883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(3 ngày)</a:t>
            </a:r>
            <a:endParaRPr b="0" i="0" sz="1400" u="none" cap="none" strike="noStrike">
              <a:solidFill>
                <a:srgbClr val="000000"/>
              </a:solidFill>
              <a:latin typeface="Arial"/>
              <a:ea typeface="Arial"/>
              <a:cs typeface="Arial"/>
              <a:sym typeface="Arial"/>
            </a:endParaRPr>
          </a:p>
        </p:txBody>
      </p:sp>
      <p:sp>
        <p:nvSpPr>
          <p:cNvPr id="167" name="Google Shape;167;p7"/>
          <p:cNvSpPr txBox="1"/>
          <p:nvPr/>
        </p:nvSpPr>
        <p:spPr>
          <a:xfrm>
            <a:off x="5080000" y="3657601"/>
            <a:ext cx="24384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9. Đồng Khánh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1885 - 1889 </a:t>
            </a:r>
            <a:endParaRPr b="0" i="0" sz="1400" u="none" cap="none" strike="noStrike">
              <a:solidFill>
                <a:srgbClr val="000000"/>
              </a:solidFill>
              <a:latin typeface="Arial"/>
              <a:ea typeface="Arial"/>
              <a:cs typeface="Arial"/>
              <a:sym typeface="Arial"/>
            </a:endParaRPr>
          </a:p>
        </p:txBody>
      </p:sp>
      <p:sp>
        <p:nvSpPr>
          <p:cNvPr id="168" name="Google Shape;168;p7"/>
          <p:cNvSpPr txBox="1"/>
          <p:nvPr/>
        </p:nvSpPr>
        <p:spPr>
          <a:xfrm>
            <a:off x="7823200" y="3657601"/>
            <a:ext cx="20319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8. Hàm Nghi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1884 - 1885</a:t>
            </a:r>
            <a:endParaRPr b="0" i="0" sz="1400" u="none" cap="none" strike="noStrike">
              <a:solidFill>
                <a:srgbClr val="000000"/>
              </a:solidFill>
              <a:latin typeface="Arial"/>
              <a:ea typeface="Arial"/>
              <a:cs typeface="Arial"/>
              <a:sym typeface="Arial"/>
            </a:endParaRPr>
          </a:p>
        </p:txBody>
      </p:sp>
      <p:sp>
        <p:nvSpPr>
          <p:cNvPr id="169" name="Google Shape;169;p7"/>
          <p:cNvSpPr txBox="1"/>
          <p:nvPr/>
        </p:nvSpPr>
        <p:spPr>
          <a:xfrm>
            <a:off x="10083800" y="3659188"/>
            <a:ext cx="2031900" cy="9234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7. Kiến Phúc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1883 - 1884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(8 tháng)</a:t>
            </a:r>
            <a:endParaRPr b="0" i="0" sz="1400" u="none" cap="none" strike="noStrike">
              <a:solidFill>
                <a:srgbClr val="000000"/>
              </a:solidFill>
              <a:latin typeface="Arial"/>
              <a:ea typeface="Arial"/>
              <a:cs typeface="Arial"/>
              <a:sym typeface="Arial"/>
            </a:endParaRPr>
          </a:p>
        </p:txBody>
      </p:sp>
      <p:sp>
        <p:nvSpPr>
          <p:cNvPr id="170" name="Google Shape;170;p7"/>
          <p:cNvSpPr txBox="1"/>
          <p:nvPr/>
        </p:nvSpPr>
        <p:spPr>
          <a:xfrm>
            <a:off x="2133600" y="4911726"/>
            <a:ext cx="24891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10. Thành Thái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1889 - 1907 </a:t>
            </a:r>
            <a:endParaRPr b="0" i="0" sz="1400" u="none" cap="none" strike="noStrike">
              <a:solidFill>
                <a:srgbClr val="000000"/>
              </a:solidFill>
              <a:latin typeface="Arial"/>
              <a:ea typeface="Arial"/>
              <a:cs typeface="Arial"/>
              <a:sym typeface="Arial"/>
            </a:endParaRPr>
          </a:p>
        </p:txBody>
      </p:sp>
      <p:sp>
        <p:nvSpPr>
          <p:cNvPr id="171" name="Google Shape;171;p7"/>
          <p:cNvSpPr txBox="1"/>
          <p:nvPr/>
        </p:nvSpPr>
        <p:spPr>
          <a:xfrm>
            <a:off x="5181600" y="4911726"/>
            <a:ext cx="21336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12. Khải Định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1916 - 1925 </a:t>
            </a:r>
            <a:endParaRPr b="0" i="0" sz="1400" u="none" cap="none" strike="noStrike">
              <a:solidFill>
                <a:srgbClr val="000000"/>
              </a:solidFill>
              <a:latin typeface="Arial"/>
              <a:ea typeface="Arial"/>
              <a:cs typeface="Arial"/>
              <a:sym typeface="Arial"/>
            </a:endParaRPr>
          </a:p>
        </p:txBody>
      </p:sp>
      <p:sp>
        <p:nvSpPr>
          <p:cNvPr id="172" name="Google Shape;172;p7"/>
          <p:cNvSpPr txBox="1"/>
          <p:nvPr/>
        </p:nvSpPr>
        <p:spPr>
          <a:xfrm>
            <a:off x="2489200" y="6111876"/>
            <a:ext cx="19305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11. Duy Tân 1907 - 1916 </a:t>
            </a:r>
            <a:endParaRPr b="0" i="0" sz="1400" u="none" cap="none" strike="noStrike">
              <a:solidFill>
                <a:srgbClr val="000000"/>
              </a:solidFill>
              <a:latin typeface="Arial"/>
              <a:ea typeface="Arial"/>
              <a:cs typeface="Arial"/>
              <a:sym typeface="Arial"/>
            </a:endParaRPr>
          </a:p>
        </p:txBody>
      </p:sp>
      <p:sp>
        <p:nvSpPr>
          <p:cNvPr id="173" name="Google Shape;173;p7"/>
          <p:cNvSpPr txBox="1"/>
          <p:nvPr/>
        </p:nvSpPr>
        <p:spPr>
          <a:xfrm>
            <a:off x="5334000" y="6111876"/>
            <a:ext cx="1930500" cy="6510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13. Bảo Đại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1926 - 1945 </a:t>
            </a:r>
            <a:endParaRPr b="0" i="0" sz="1400" u="none" cap="none" strike="noStrike">
              <a:solidFill>
                <a:srgbClr val="000000"/>
              </a:solidFill>
              <a:latin typeface="Arial"/>
              <a:ea typeface="Arial"/>
              <a:cs typeface="Arial"/>
              <a:sym typeface="Arial"/>
            </a:endParaRPr>
          </a:p>
        </p:txBody>
      </p:sp>
      <p:sp>
        <p:nvSpPr>
          <p:cNvPr id="174" name="Google Shape;174;p7"/>
          <p:cNvSpPr txBox="1"/>
          <p:nvPr/>
        </p:nvSpPr>
        <p:spPr>
          <a:xfrm>
            <a:off x="9341223" y="137319"/>
            <a:ext cx="2333700" cy="711300"/>
          </a:xfrm>
          <a:prstGeom prst="rect">
            <a:avLst/>
          </a:prstGeom>
          <a:solidFill>
            <a:schemeClr val="accent1"/>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Các đời vua Nguyễn</a:t>
            </a:r>
            <a:endParaRPr b="0" i="0" sz="1400" u="none" cap="none" strike="noStrike">
              <a:solidFill>
                <a:srgbClr val="000000"/>
              </a:solidFill>
              <a:latin typeface="Arial"/>
              <a:ea typeface="Arial"/>
              <a:cs typeface="Arial"/>
              <a:sym typeface="Arial"/>
            </a:endParaRPr>
          </a:p>
        </p:txBody>
      </p:sp>
      <p:cxnSp>
        <p:nvCxnSpPr>
          <p:cNvPr id="175" name="Google Shape;175;p7"/>
          <p:cNvCxnSpPr/>
          <p:nvPr/>
        </p:nvCxnSpPr>
        <p:spPr>
          <a:xfrm>
            <a:off x="1828800" y="2209800"/>
            <a:ext cx="7823100" cy="0"/>
          </a:xfrm>
          <a:prstGeom prst="straightConnector1">
            <a:avLst/>
          </a:prstGeom>
          <a:noFill/>
          <a:ln cap="flat" cmpd="sng" w="9525">
            <a:solidFill>
              <a:schemeClr val="dk1"/>
            </a:solidFill>
            <a:prstDash val="solid"/>
            <a:round/>
            <a:headEnd len="sm" w="sm" type="none"/>
            <a:tailEnd len="sm" w="sm" type="none"/>
          </a:ln>
        </p:spPr>
      </p:cxnSp>
      <p:cxnSp>
        <p:nvCxnSpPr>
          <p:cNvPr id="176" name="Google Shape;176;p7"/>
          <p:cNvCxnSpPr/>
          <p:nvPr/>
        </p:nvCxnSpPr>
        <p:spPr>
          <a:xfrm>
            <a:off x="1828800" y="2209800"/>
            <a:ext cx="0" cy="304800"/>
          </a:xfrm>
          <a:prstGeom prst="straightConnector1">
            <a:avLst/>
          </a:prstGeom>
          <a:noFill/>
          <a:ln cap="flat" cmpd="sng" w="9525">
            <a:solidFill>
              <a:schemeClr val="dk1"/>
            </a:solidFill>
            <a:prstDash val="solid"/>
            <a:round/>
            <a:headEnd len="sm" w="sm" type="none"/>
            <a:tailEnd len="sm" w="sm" type="none"/>
          </a:ln>
        </p:spPr>
      </p:cxnSp>
      <p:cxnSp>
        <p:nvCxnSpPr>
          <p:cNvPr id="177" name="Google Shape;177;p7"/>
          <p:cNvCxnSpPr/>
          <p:nvPr/>
        </p:nvCxnSpPr>
        <p:spPr>
          <a:xfrm>
            <a:off x="9652000" y="2209800"/>
            <a:ext cx="0" cy="304800"/>
          </a:xfrm>
          <a:prstGeom prst="straightConnector1">
            <a:avLst/>
          </a:prstGeom>
          <a:noFill/>
          <a:ln cap="flat" cmpd="sng" w="9525">
            <a:solidFill>
              <a:schemeClr val="dk1"/>
            </a:solidFill>
            <a:prstDash val="solid"/>
            <a:round/>
            <a:headEnd len="sm" w="sm" type="none"/>
            <a:tailEnd len="sm" w="sm" type="none"/>
          </a:ln>
        </p:spPr>
      </p:cxnSp>
      <p:cxnSp>
        <p:nvCxnSpPr>
          <p:cNvPr id="178" name="Google Shape;178;p7"/>
          <p:cNvCxnSpPr/>
          <p:nvPr/>
        </p:nvCxnSpPr>
        <p:spPr>
          <a:xfrm>
            <a:off x="4064000" y="2205038"/>
            <a:ext cx="0" cy="304800"/>
          </a:xfrm>
          <a:prstGeom prst="straightConnector1">
            <a:avLst/>
          </a:prstGeom>
          <a:noFill/>
          <a:ln cap="flat" cmpd="sng" w="9525">
            <a:solidFill>
              <a:schemeClr val="dk1"/>
            </a:solidFill>
            <a:prstDash val="solid"/>
            <a:round/>
            <a:headEnd len="sm" w="sm" type="none"/>
            <a:tailEnd len="sm" w="sm" type="none"/>
          </a:ln>
        </p:spPr>
      </p:cxnSp>
      <p:cxnSp>
        <p:nvCxnSpPr>
          <p:cNvPr id="179" name="Google Shape;179;p7"/>
          <p:cNvCxnSpPr/>
          <p:nvPr/>
        </p:nvCxnSpPr>
        <p:spPr>
          <a:xfrm>
            <a:off x="7092951" y="2209800"/>
            <a:ext cx="0" cy="304800"/>
          </a:xfrm>
          <a:prstGeom prst="straightConnector1">
            <a:avLst/>
          </a:prstGeom>
          <a:noFill/>
          <a:ln cap="flat" cmpd="sng" w="9525">
            <a:solidFill>
              <a:schemeClr val="dk1"/>
            </a:solidFill>
            <a:prstDash val="solid"/>
            <a:round/>
            <a:headEnd len="sm" w="sm" type="none"/>
            <a:tailEnd len="sm" w="sm" type="none"/>
          </a:ln>
        </p:spPr>
      </p:cxnSp>
      <p:cxnSp>
        <p:nvCxnSpPr>
          <p:cNvPr id="180" name="Google Shape;180;p7"/>
          <p:cNvCxnSpPr/>
          <p:nvPr/>
        </p:nvCxnSpPr>
        <p:spPr>
          <a:xfrm>
            <a:off x="7112000" y="2938463"/>
            <a:ext cx="0" cy="381000"/>
          </a:xfrm>
          <a:prstGeom prst="straightConnector1">
            <a:avLst/>
          </a:prstGeom>
          <a:noFill/>
          <a:ln cap="flat" cmpd="sng" w="9525">
            <a:solidFill>
              <a:schemeClr val="dk1"/>
            </a:solidFill>
            <a:prstDash val="solid"/>
            <a:round/>
            <a:headEnd len="sm" w="sm" type="none"/>
            <a:tailEnd len="sm" w="sm" type="none"/>
          </a:ln>
        </p:spPr>
      </p:cxnSp>
      <p:cxnSp>
        <p:nvCxnSpPr>
          <p:cNvPr id="181" name="Google Shape;181;p7"/>
          <p:cNvCxnSpPr/>
          <p:nvPr/>
        </p:nvCxnSpPr>
        <p:spPr>
          <a:xfrm>
            <a:off x="6388100" y="3362325"/>
            <a:ext cx="4470300" cy="0"/>
          </a:xfrm>
          <a:prstGeom prst="straightConnector1">
            <a:avLst/>
          </a:prstGeom>
          <a:noFill/>
          <a:ln cap="flat" cmpd="sng" w="9525">
            <a:solidFill>
              <a:schemeClr val="dk1"/>
            </a:solidFill>
            <a:prstDash val="solid"/>
            <a:round/>
            <a:headEnd len="sm" w="sm" type="none"/>
            <a:tailEnd len="sm" w="sm" type="none"/>
          </a:ln>
        </p:spPr>
      </p:cxnSp>
      <p:cxnSp>
        <p:nvCxnSpPr>
          <p:cNvPr id="182" name="Google Shape;182;p7"/>
          <p:cNvCxnSpPr/>
          <p:nvPr/>
        </p:nvCxnSpPr>
        <p:spPr>
          <a:xfrm>
            <a:off x="6400800" y="3352800"/>
            <a:ext cx="0" cy="228600"/>
          </a:xfrm>
          <a:prstGeom prst="straightConnector1">
            <a:avLst/>
          </a:prstGeom>
          <a:noFill/>
          <a:ln cap="flat" cmpd="sng" w="9525">
            <a:solidFill>
              <a:schemeClr val="dk1"/>
            </a:solidFill>
            <a:prstDash val="solid"/>
            <a:round/>
            <a:headEnd len="sm" w="sm" type="none"/>
            <a:tailEnd len="sm" w="sm" type="none"/>
          </a:ln>
        </p:spPr>
      </p:cxnSp>
      <p:cxnSp>
        <p:nvCxnSpPr>
          <p:cNvPr id="183" name="Google Shape;183;p7"/>
          <p:cNvCxnSpPr/>
          <p:nvPr/>
        </p:nvCxnSpPr>
        <p:spPr>
          <a:xfrm>
            <a:off x="10858500" y="3352800"/>
            <a:ext cx="0" cy="228600"/>
          </a:xfrm>
          <a:prstGeom prst="straightConnector1">
            <a:avLst/>
          </a:prstGeom>
          <a:noFill/>
          <a:ln cap="flat" cmpd="sng" w="9525">
            <a:solidFill>
              <a:schemeClr val="dk1"/>
            </a:solidFill>
            <a:prstDash val="solid"/>
            <a:round/>
            <a:headEnd len="sm" w="sm" type="none"/>
            <a:tailEnd len="sm" w="sm" type="none"/>
          </a:ln>
        </p:spPr>
      </p:cxnSp>
      <p:cxnSp>
        <p:nvCxnSpPr>
          <p:cNvPr id="184" name="Google Shape;184;p7"/>
          <p:cNvCxnSpPr/>
          <p:nvPr/>
        </p:nvCxnSpPr>
        <p:spPr>
          <a:xfrm>
            <a:off x="8775700" y="3367088"/>
            <a:ext cx="0" cy="228600"/>
          </a:xfrm>
          <a:prstGeom prst="straightConnector1">
            <a:avLst/>
          </a:prstGeom>
          <a:noFill/>
          <a:ln cap="flat" cmpd="sng" w="9525">
            <a:solidFill>
              <a:schemeClr val="dk1"/>
            </a:solidFill>
            <a:prstDash val="solid"/>
            <a:round/>
            <a:headEnd len="sm" w="sm" type="none"/>
            <a:tailEnd len="sm" w="sm" type="none"/>
          </a:ln>
        </p:spPr>
      </p:cxnSp>
      <p:cxnSp>
        <p:nvCxnSpPr>
          <p:cNvPr id="185" name="Google Shape;185;p7"/>
          <p:cNvCxnSpPr/>
          <p:nvPr/>
        </p:nvCxnSpPr>
        <p:spPr>
          <a:xfrm>
            <a:off x="3683000" y="2895600"/>
            <a:ext cx="0" cy="762000"/>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7"/>
          <p:cNvCxnSpPr/>
          <p:nvPr/>
        </p:nvCxnSpPr>
        <p:spPr>
          <a:xfrm>
            <a:off x="3670300" y="4343400"/>
            <a:ext cx="0" cy="533400"/>
          </a:xfrm>
          <a:prstGeom prst="straightConnector1">
            <a:avLst/>
          </a:prstGeom>
          <a:noFill/>
          <a:ln cap="flat" cmpd="sng" w="9525">
            <a:solidFill>
              <a:schemeClr val="dk1"/>
            </a:solidFill>
            <a:prstDash val="solid"/>
            <a:round/>
            <a:headEnd len="sm" w="sm" type="none"/>
            <a:tailEnd len="sm" w="sm" type="none"/>
          </a:ln>
        </p:spPr>
      </p:cxnSp>
      <p:cxnSp>
        <p:nvCxnSpPr>
          <p:cNvPr id="187" name="Google Shape;187;p7"/>
          <p:cNvCxnSpPr/>
          <p:nvPr/>
        </p:nvCxnSpPr>
        <p:spPr>
          <a:xfrm>
            <a:off x="3670300" y="5562600"/>
            <a:ext cx="0" cy="533400"/>
          </a:xfrm>
          <a:prstGeom prst="straightConnector1">
            <a:avLst/>
          </a:prstGeom>
          <a:noFill/>
          <a:ln cap="flat" cmpd="sng" w="9525">
            <a:solidFill>
              <a:schemeClr val="dk1"/>
            </a:solidFill>
            <a:prstDash val="solid"/>
            <a:round/>
            <a:headEnd len="sm" w="sm" type="none"/>
            <a:tailEnd len="sm" w="sm" type="none"/>
          </a:ln>
        </p:spPr>
      </p:cxnSp>
      <p:cxnSp>
        <p:nvCxnSpPr>
          <p:cNvPr id="188" name="Google Shape;188;p7"/>
          <p:cNvCxnSpPr/>
          <p:nvPr/>
        </p:nvCxnSpPr>
        <p:spPr>
          <a:xfrm>
            <a:off x="6299200" y="4343400"/>
            <a:ext cx="0" cy="533400"/>
          </a:xfrm>
          <a:prstGeom prst="straightConnector1">
            <a:avLst/>
          </a:prstGeom>
          <a:noFill/>
          <a:ln cap="flat" cmpd="sng" w="9525">
            <a:solidFill>
              <a:schemeClr val="dk1"/>
            </a:solidFill>
            <a:prstDash val="solid"/>
            <a:round/>
            <a:headEnd len="sm" w="sm" type="none"/>
            <a:tailEnd len="sm" w="sm" type="none"/>
          </a:ln>
        </p:spPr>
      </p:cxnSp>
      <p:cxnSp>
        <p:nvCxnSpPr>
          <p:cNvPr id="189" name="Google Shape;189;p7"/>
          <p:cNvCxnSpPr/>
          <p:nvPr/>
        </p:nvCxnSpPr>
        <p:spPr>
          <a:xfrm>
            <a:off x="6311900" y="5591175"/>
            <a:ext cx="0" cy="533400"/>
          </a:xfrm>
          <a:prstGeom prst="straightConnector1">
            <a:avLst/>
          </a:prstGeom>
          <a:noFill/>
          <a:ln cap="flat" cmpd="sng" w="9525">
            <a:solidFill>
              <a:schemeClr val="dk1"/>
            </a:solidFill>
            <a:prstDash val="solid"/>
            <a:round/>
            <a:headEnd len="sm" w="sm" type="none"/>
            <a:tailEnd len="sm" w="sm" type="none"/>
          </a:ln>
        </p:spPr>
      </p:cxnSp>
      <p:cxnSp>
        <p:nvCxnSpPr>
          <p:cNvPr id="190" name="Google Shape;190;p7"/>
          <p:cNvCxnSpPr/>
          <p:nvPr/>
        </p:nvCxnSpPr>
        <p:spPr>
          <a:xfrm>
            <a:off x="5588000" y="685800"/>
            <a:ext cx="0" cy="228600"/>
          </a:xfrm>
          <a:prstGeom prst="straightConnector1">
            <a:avLst/>
          </a:prstGeom>
          <a:noFill/>
          <a:ln cap="flat" cmpd="sng" w="9525">
            <a:solidFill>
              <a:schemeClr val="dk1"/>
            </a:solidFill>
            <a:prstDash val="solid"/>
            <a:round/>
            <a:headEnd len="sm" w="sm" type="none"/>
            <a:tailEnd len="sm" w="sm" type="none"/>
          </a:ln>
        </p:spPr>
      </p:cxnSp>
      <p:cxnSp>
        <p:nvCxnSpPr>
          <p:cNvPr id="191" name="Google Shape;191;p7"/>
          <p:cNvCxnSpPr/>
          <p:nvPr/>
        </p:nvCxnSpPr>
        <p:spPr>
          <a:xfrm>
            <a:off x="5588000" y="1309688"/>
            <a:ext cx="0" cy="228600"/>
          </a:xfrm>
          <a:prstGeom prst="straightConnector1">
            <a:avLst/>
          </a:prstGeom>
          <a:noFill/>
          <a:ln cap="flat" cmpd="sng" w="9525">
            <a:solidFill>
              <a:schemeClr val="dk1"/>
            </a:solidFill>
            <a:prstDash val="solid"/>
            <a:round/>
            <a:headEnd len="sm" w="sm" type="none"/>
            <a:tailEnd len="sm" w="sm" type="none"/>
          </a:ln>
        </p:spPr>
      </p:cxnSp>
      <p:cxnSp>
        <p:nvCxnSpPr>
          <p:cNvPr id="192" name="Google Shape;192;p7"/>
          <p:cNvCxnSpPr/>
          <p:nvPr/>
        </p:nvCxnSpPr>
        <p:spPr>
          <a:xfrm>
            <a:off x="5588000" y="1981200"/>
            <a:ext cx="0" cy="2286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1"/>
          <p:cNvSpPr txBox="1"/>
          <p:nvPr>
            <p:ph idx="1" type="body"/>
          </p:nvPr>
        </p:nvSpPr>
        <p:spPr>
          <a:xfrm>
            <a:off x="623047" y="1662954"/>
            <a:ext cx="11176000" cy="2814917"/>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Về phương pháp cách mạng: Nhấn mạnh sự cần thiết phải dùng bạo lực cách mạng</a:t>
            </a:r>
            <a:endParaRPr/>
          </a:p>
          <a:p>
            <a:pPr indent="0" lvl="0" marL="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Về quan hệ quốc tế: Cách mạng Đông Dương là một bộ phận của cách mạng thế giới. Vô sản Đông Dương phải liên lạc mật thiết với vô sản thế giới, nhất là vô sản Pháp, với quân chúng cách mạng ở các nước thuộc địa.</a:t>
            </a:r>
            <a:endParaRPr/>
          </a:p>
          <a:p>
            <a:pPr indent="0" lvl="0" marL="0" rtl="0" algn="just">
              <a:lnSpc>
                <a:spcPct val="90000"/>
              </a:lnSpc>
              <a:spcBef>
                <a:spcPts val="1000"/>
              </a:spcBef>
              <a:spcAft>
                <a:spcPts val="0"/>
              </a:spcAft>
              <a:buClr>
                <a:schemeClr val="dk1"/>
              </a:buClr>
              <a:buSzPts val="2800"/>
              <a:buFont typeface="Noto Sans Symbols"/>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animEffect filter="fade" transition="in">
                                      <p:cBhvr>
                                        <p:cTn dur="500"/>
                                        <p:tgtEl>
                                          <p:spTgt spid="9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animEffect filter="fade" transition="in">
                                      <p:cBhvr>
                                        <p:cTn dur="500"/>
                                        <p:tgtEl>
                                          <p:spTgt spid="9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animEffect filter="fade" transition="in">
                                      <p:cBhvr>
                                        <p:cTn dur="500"/>
                                        <p:tgtEl>
                                          <p:spTgt spid="9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2"/>
          <p:cNvSpPr/>
          <p:nvPr/>
        </p:nvSpPr>
        <p:spPr>
          <a:xfrm>
            <a:off x="3657600" y="1143000"/>
            <a:ext cx="4368800" cy="1676400"/>
          </a:xfrm>
          <a:prstGeom prst="wedgeRoundRectCallout">
            <a:avLst>
              <a:gd fmla="val -33745" name="adj1"/>
              <a:gd fmla="val 92044"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1A1A70"/>
              </a:solidFill>
              <a:latin typeface="Times New Roman"/>
              <a:ea typeface="Times New Roman"/>
              <a:cs typeface="Times New Roman"/>
              <a:sym typeface="Times New Roman"/>
            </a:endParaRPr>
          </a:p>
        </p:txBody>
      </p:sp>
      <p:grpSp>
        <p:nvGrpSpPr>
          <p:cNvPr id="923" name="Google Shape;923;p62"/>
          <p:cNvGrpSpPr/>
          <p:nvPr/>
        </p:nvGrpSpPr>
        <p:grpSpPr>
          <a:xfrm>
            <a:off x="916712" y="3233646"/>
            <a:ext cx="7885929" cy="2442914"/>
            <a:chOff x="1068943" y="1546214"/>
            <a:chExt cx="7310913" cy="3897523"/>
          </a:xfrm>
        </p:grpSpPr>
        <p:grpSp>
          <p:nvGrpSpPr>
            <p:cNvPr id="924" name="Google Shape;924;p62"/>
            <p:cNvGrpSpPr/>
            <p:nvPr/>
          </p:nvGrpSpPr>
          <p:grpSpPr>
            <a:xfrm>
              <a:off x="1068943" y="1546214"/>
              <a:ext cx="7310913" cy="2150268"/>
              <a:chOff x="2143" y="174614"/>
              <a:chExt cx="7310913" cy="2150268"/>
            </a:xfrm>
          </p:grpSpPr>
          <p:sp>
            <p:nvSpPr>
              <p:cNvPr id="925" name="Google Shape;925;p62"/>
              <p:cNvSpPr/>
              <p:nvPr/>
            </p:nvSpPr>
            <p:spPr>
              <a:xfrm>
                <a:off x="2143" y="174614"/>
                <a:ext cx="2150268" cy="2150268"/>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2"/>
              <p:cNvSpPr txBox="1"/>
              <p:nvPr/>
            </p:nvSpPr>
            <p:spPr>
              <a:xfrm>
                <a:off x="317042"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Phương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hướng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chiến lược</a:t>
                </a:r>
                <a:endParaRPr b="0" i="0" sz="2000" u="none" cap="none" strike="noStrike">
                  <a:solidFill>
                    <a:schemeClr val="dk1"/>
                  </a:solidFill>
                  <a:latin typeface="Calibri"/>
                  <a:ea typeface="Calibri"/>
                  <a:cs typeface="Calibri"/>
                  <a:sym typeface="Calibri"/>
                </a:endParaRPr>
              </a:p>
            </p:txBody>
          </p:sp>
          <p:sp>
            <p:nvSpPr>
              <p:cNvPr id="927" name="Google Shape;927;p62"/>
              <p:cNvSpPr/>
              <p:nvPr/>
            </p:nvSpPr>
            <p:spPr>
              <a:xfrm>
                <a:off x="1722358" y="174614"/>
                <a:ext cx="2150268" cy="2150268"/>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2"/>
              <p:cNvSpPr txBox="1"/>
              <p:nvPr/>
            </p:nvSpPr>
            <p:spPr>
              <a:xfrm>
                <a:off x="2037257"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Nhiệm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vụ</a:t>
                </a:r>
                <a:endParaRPr b="0" i="0" sz="2000" u="none" cap="none" strike="noStrike">
                  <a:solidFill>
                    <a:schemeClr val="dk1"/>
                  </a:solidFill>
                  <a:latin typeface="Calibri"/>
                  <a:ea typeface="Calibri"/>
                  <a:cs typeface="Calibri"/>
                  <a:sym typeface="Calibri"/>
                </a:endParaRPr>
              </a:p>
            </p:txBody>
          </p:sp>
          <p:sp>
            <p:nvSpPr>
              <p:cNvPr id="929" name="Google Shape;929;p62"/>
              <p:cNvSpPr/>
              <p:nvPr/>
            </p:nvSpPr>
            <p:spPr>
              <a:xfrm>
                <a:off x="3442573" y="174614"/>
                <a:ext cx="2150268" cy="2150268"/>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2"/>
              <p:cNvSpPr txBox="1"/>
              <p:nvPr/>
            </p:nvSpPr>
            <p:spPr>
              <a:xfrm>
                <a:off x="3757472"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Lực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lượng</a:t>
                </a:r>
                <a:endParaRPr b="0" i="0" sz="2000" u="none" cap="none" strike="noStrike">
                  <a:solidFill>
                    <a:schemeClr val="dk1"/>
                  </a:solidFill>
                  <a:latin typeface="Calibri"/>
                  <a:ea typeface="Calibri"/>
                  <a:cs typeface="Calibri"/>
                  <a:sym typeface="Calibri"/>
                </a:endParaRPr>
              </a:p>
            </p:txBody>
          </p:sp>
          <p:sp>
            <p:nvSpPr>
              <p:cNvPr id="931" name="Google Shape;931;p62"/>
              <p:cNvSpPr/>
              <p:nvPr/>
            </p:nvSpPr>
            <p:spPr>
              <a:xfrm>
                <a:off x="5162788" y="174614"/>
                <a:ext cx="2150268" cy="2150268"/>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2"/>
              <p:cNvSpPr txBox="1"/>
              <p:nvPr/>
            </p:nvSpPr>
            <p:spPr>
              <a:xfrm>
                <a:off x="5477687"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Đảng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lãnh đạo</a:t>
                </a:r>
                <a:endParaRPr b="0" i="0" sz="2000" u="none" cap="none" strike="noStrike">
                  <a:solidFill>
                    <a:schemeClr val="dk1"/>
                  </a:solidFill>
                  <a:latin typeface="Calibri"/>
                  <a:ea typeface="Calibri"/>
                  <a:cs typeface="Calibri"/>
                  <a:sym typeface="Calibri"/>
                </a:endParaRPr>
              </a:p>
            </p:txBody>
          </p:sp>
        </p:grpSp>
        <p:grpSp>
          <p:nvGrpSpPr>
            <p:cNvPr id="933" name="Google Shape;933;p62"/>
            <p:cNvGrpSpPr/>
            <p:nvPr/>
          </p:nvGrpSpPr>
          <p:grpSpPr>
            <a:xfrm>
              <a:off x="3272351" y="3911624"/>
              <a:ext cx="2757804" cy="1532113"/>
              <a:chOff x="1103509" y="24"/>
              <a:chExt cx="2757804" cy="1532113"/>
            </a:xfrm>
          </p:grpSpPr>
          <p:sp>
            <p:nvSpPr>
              <p:cNvPr id="934" name="Google Shape;934;p62"/>
              <p:cNvSpPr/>
              <p:nvPr/>
            </p:nvSpPr>
            <p:spPr>
              <a:xfrm>
                <a:off x="1103509" y="24"/>
                <a:ext cx="1532113" cy="1532113"/>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2"/>
              <p:cNvSpPr txBox="1"/>
              <p:nvPr/>
            </p:nvSpPr>
            <p:spPr>
              <a:xfrm>
                <a:off x="1327882" y="224397"/>
                <a:ext cx="1083367" cy="1083367"/>
              </a:xfrm>
              <a:prstGeom prst="rect">
                <a:avLst/>
              </a:prstGeom>
              <a:noFill/>
              <a:ln>
                <a:noFill/>
              </a:ln>
            </p:spPr>
            <p:txBody>
              <a:bodyPr anchorCtr="0" anchor="ctr" bIns="17775" lIns="84300" spcFirstLastPara="1" rIns="84300" wrap="square" tIns="17775">
                <a:noAutofit/>
              </a:bodyPr>
              <a:lstStyle/>
              <a:p>
                <a:pPr indent="0" lvl="0" marL="0" marR="0" rtl="0" algn="ctr">
                  <a:lnSpc>
                    <a:spcPct val="9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Phương</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pháp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bạo lực</a:t>
                </a:r>
                <a:endParaRPr b="0" i="0" sz="1400" u="none" cap="none" strike="noStrike">
                  <a:solidFill>
                    <a:schemeClr val="dk1"/>
                  </a:solidFill>
                  <a:latin typeface="Calibri"/>
                  <a:ea typeface="Calibri"/>
                  <a:cs typeface="Calibri"/>
                  <a:sym typeface="Calibri"/>
                </a:endParaRPr>
              </a:p>
            </p:txBody>
          </p:sp>
          <p:sp>
            <p:nvSpPr>
              <p:cNvPr id="936" name="Google Shape;936;p62"/>
              <p:cNvSpPr/>
              <p:nvPr/>
            </p:nvSpPr>
            <p:spPr>
              <a:xfrm>
                <a:off x="2329200" y="24"/>
                <a:ext cx="1532113" cy="1532113"/>
              </a:xfrm>
              <a:prstGeom prst="ellipse">
                <a:avLst/>
              </a:prstGeom>
              <a:solidFill>
                <a:srgbClr val="4372C3">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2"/>
              <p:cNvSpPr txBox="1"/>
              <p:nvPr/>
            </p:nvSpPr>
            <p:spPr>
              <a:xfrm>
                <a:off x="2553573" y="224397"/>
                <a:ext cx="1083367" cy="1083367"/>
              </a:xfrm>
              <a:prstGeom prst="rect">
                <a:avLst/>
              </a:prstGeom>
              <a:noFill/>
              <a:ln>
                <a:noFill/>
              </a:ln>
            </p:spPr>
            <p:txBody>
              <a:bodyPr anchorCtr="0" anchor="ctr" bIns="17775" lIns="84300" spcFirstLastPara="1" rIns="84300" wrap="square" tIns="17775">
                <a:noAutofit/>
              </a:bodyPr>
              <a:lstStyle/>
              <a:p>
                <a:pPr indent="0" lvl="0" marL="0" marR="0" rtl="0" algn="ctr">
                  <a:lnSpc>
                    <a:spcPct val="9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Đoàn kết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quốc tế</a:t>
                </a:r>
                <a:endParaRPr b="0" i="0" sz="1400" u="none" cap="none" strike="noStrike">
                  <a:solidFill>
                    <a:schemeClr val="dk1"/>
                  </a:solidFill>
                  <a:latin typeface="Calibri"/>
                  <a:ea typeface="Calibri"/>
                  <a:cs typeface="Calibri"/>
                  <a:sym typeface="Calibri"/>
                </a:endParaRPr>
              </a:p>
            </p:txBody>
          </p:sp>
        </p:grpSp>
      </p:grpSp>
      <p:sp>
        <p:nvSpPr>
          <p:cNvPr id="938" name="Google Shape;938;p62"/>
          <p:cNvSpPr/>
          <p:nvPr/>
        </p:nvSpPr>
        <p:spPr>
          <a:xfrm>
            <a:off x="406400" y="6248400"/>
            <a:ext cx="86360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2000"/>
              <a:buFont typeface="Arial"/>
              <a:buNone/>
            </a:pPr>
            <a:r>
              <a:rPr b="1" i="0" lang="en-US" sz="2000" u="none" cap="none" strike="noStrike">
                <a:solidFill>
                  <a:srgbClr val="003300"/>
                </a:solidFill>
                <a:latin typeface="Calibri"/>
                <a:ea typeface="Calibri"/>
                <a:cs typeface="Calibri"/>
                <a:sym typeface="Calibri"/>
              </a:rPr>
              <a:t>Nội dung của luận cương tháng 10/1930</a:t>
            </a:r>
            <a:endParaRPr b="0" i="0" sz="1400" u="none" cap="none" strike="noStrike">
              <a:solidFill>
                <a:srgbClr val="000000"/>
              </a:solidFill>
              <a:latin typeface="Arial"/>
              <a:ea typeface="Arial"/>
              <a:cs typeface="Arial"/>
              <a:sym typeface="Arial"/>
            </a:endParaRPr>
          </a:p>
        </p:txBody>
      </p:sp>
      <p:pic>
        <p:nvPicPr>
          <p:cNvPr id="939" name="Google Shape;939;p62"/>
          <p:cNvPicPr preferRelativeResize="0"/>
          <p:nvPr/>
        </p:nvPicPr>
        <p:blipFill rotWithShape="1">
          <a:blip r:embed="rId3">
            <a:alphaModFix/>
          </a:blip>
          <a:srcRect b="0" l="0" r="0" t="0"/>
          <a:stretch/>
        </p:blipFill>
        <p:spPr>
          <a:xfrm>
            <a:off x="8839201" y="1066800"/>
            <a:ext cx="2637367" cy="2552700"/>
          </a:xfrm>
          <a:prstGeom prst="rect">
            <a:avLst/>
          </a:prstGeom>
          <a:noFill/>
          <a:ln cap="flat" cmpd="sng" w="57150">
            <a:solidFill>
              <a:srgbClr val="C00000"/>
            </a:solidFill>
            <a:prstDash val="solid"/>
            <a:miter lim="800000"/>
            <a:headEnd len="sm" w="sm" type="none"/>
            <a:tailEnd len="sm" w="sm" type="none"/>
          </a:ln>
        </p:spPr>
      </p:pic>
      <p:sp>
        <p:nvSpPr>
          <p:cNvPr id="940" name="Google Shape;940;p62"/>
          <p:cNvSpPr/>
          <p:nvPr/>
        </p:nvSpPr>
        <p:spPr>
          <a:xfrm>
            <a:off x="8331200" y="3810000"/>
            <a:ext cx="3860800" cy="1295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2000"/>
              <a:buFont typeface="Arial"/>
              <a:buNone/>
            </a:pPr>
            <a:r>
              <a:rPr b="1" i="0" lang="en-US" sz="2000" u="none" cap="none" strike="noStrike">
                <a:solidFill>
                  <a:srgbClr val="003300"/>
                </a:solidFill>
                <a:latin typeface="Calibri"/>
                <a:ea typeface="Calibri"/>
                <a:cs typeface="Calibri"/>
                <a:sym typeface="Calibri"/>
              </a:rPr>
              <a:t>Trần Phú</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2000"/>
              <a:buFont typeface="Arial"/>
              <a:buNone/>
            </a:pPr>
            <a:r>
              <a:rPr b="1" i="0" lang="en-US" sz="2000" u="none" cap="none" strike="noStrike">
                <a:solidFill>
                  <a:srgbClr val="003300"/>
                </a:solidFill>
                <a:latin typeface="Calibri"/>
                <a:ea typeface="Calibri"/>
                <a:cs typeface="Calibri"/>
                <a:sym typeface="Calibri"/>
              </a:rPr>
              <a:t>Tổng bí thư đầu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2000"/>
              <a:buFont typeface="Arial"/>
              <a:buNone/>
            </a:pPr>
            <a:r>
              <a:rPr b="1" i="0" lang="en-US" sz="2000" u="none" cap="none" strike="noStrike">
                <a:solidFill>
                  <a:srgbClr val="003300"/>
                </a:solidFill>
                <a:latin typeface="Calibri"/>
                <a:ea typeface="Calibri"/>
                <a:cs typeface="Calibri"/>
                <a:sym typeface="Calibri"/>
              </a:rPr>
              <a:t>tiên của Đảng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2000"/>
              <a:buFont typeface="Arial"/>
              <a:buNone/>
            </a:pPr>
            <a:r>
              <a:rPr b="1" i="0" lang="en-US" sz="2000" u="none" cap="none" strike="noStrike">
                <a:solidFill>
                  <a:srgbClr val="003300"/>
                </a:solidFill>
                <a:latin typeface="Calibri"/>
                <a:ea typeface="Calibri"/>
                <a:cs typeface="Calibri"/>
                <a:sym typeface="Calibri"/>
              </a:rPr>
              <a:t>(1930 – 1931)</a:t>
            </a:r>
            <a:endParaRPr b="0" i="0" sz="1400" u="none" cap="none" strike="noStrike">
              <a:solidFill>
                <a:srgbClr val="000000"/>
              </a:solidFill>
              <a:latin typeface="Arial"/>
              <a:ea typeface="Arial"/>
              <a:cs typeface="Arial"/>
              <a:sym typeface="Arial"/>
            </a:endParaRPr>
          </a:p>
        </p:txBody>
      </p:sp>
      <p:grpSp>
        <p:nvGrpSpPr>
          <p:cNvPr id="941" name="Google Shape;941;p62"/>
          <p:cNvGrpSpPr/>
          <p:nvPr/>
        </p:nvGrpSpPr>
        <p:grpSpPr>
          <a:xfrm>
            <a:off x="4443531" y="1219795"/>
            <a:ext cx="2695337" cy="1497409"/>
            <a:chOff x="1497131" y="595"/>
            <a:chExt cx="2695337" cy="1497409"/>
          </a:xfrm>
        </p:grpSpPr>
        <p:sp>
          <p:nvSpPr>
            <p:cNvPr id="942" name="Google Shape;942;p62"/>
            <p:cNvSpPr/>
            <p:nvPr/>
          </p:nvSpPr>
          <p:spPr>
            <a:xfrm>
              <a:off x="1497131" y="595"/>
              <a:ext cx="1497409" cy="1497409"/>
            </a:xfrm>
            <a:prstGeom prst="ellipse">
              <a:avLst/>
            </a:prstGeom>
            <a:solidFill>
              <a:srgbClr val="3A66B1">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2"/>
            <p:cNvSpPr txBox="1"/>
            <p:nvPr/>
          </p:nvSpPr>
          <p:spPr>
            <a:xfrm>
              <a:off x="1716421" y="219885"/>
              <a:ext cx="1058829" cy="1058829"/>
            </a:xfrm>
            <a:prstGeom prst="rect">
              <a:avLst/>
            </a:prstGeom>
            <a:noFill/>
            <a:ln>
              <a:noFill/>
            </a:ln>
          </p:spPr>
          <p:txBody>
            <a:bodyPr anchorCtr="0" anchor="ctr" bIns="17775" lIns="82400" spcFirstLastPara="1" rIns="82400" wrap="square" tIns="17775">
              <a:noAutofit/>
            </a:bodyPr>
            <a:lstStyle/>
            <a:p>
              <a:pPr indent="0" lvl="0" marL="0" marR="0" rtl="0" algn="ctr">
                <a:lnSpc>
                  <a:spcPct val="90000"/>
                </a:lnSpc>
                <a:spcBef>
                  <a:spcPts val="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CHƯA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COI TRỌNG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VẤN ĐỀ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DÂN TỘC</a:t>
              </a:r>
              <a:endParaRPr b="0" i="0" sz="1400" u="none" cap="none" strike="noStrike">
                <a:solidFill>
                  <a:schemeClr val="dk1"/>
                </a:solidFill>
                <a:latin typeface="Calibri"/>
                <a:ea typeface="Calibri"/>
                <a:cs typeface="Calibri"/>
                <a:sym typeface="Calibri"/>
              </a:endParaRPr>
            </a:p>
          </p:txBody>
        </p:sp>
        <p:sp>
          <p:nvSpPr>
            <p:cNvPr id="944" name="Google Shape;944;p62"/>
            <p:cNvSpPr/>
            <p:nvPr/>
          </p:nvSpPr>
          <p:spPr>
            <a:xfrm>
              <a:off x="2695059" y="595"/>
              <a:ext cx="1497409" cy="1497409"/>
            </a:xfrm>
            <a:prstGeom prst="ellipse">
              <a:avLst/>
            </a:prstGeom>
            <a:solidFill>
              <a:srgbClr val="4170C4">
                <a:alpha val="7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2"/>
            <p:cNvSpPr txBox="1"/>
            <p:nvPr/>
          </p:nvSpPr>
          <p:spPr>
            <a:xfrm>
              <a:off x="2914349" y="219885"/>
              <a:ext cx="1058829" cy="1058829"/>
            </a:xfrm>
            <a:prstGeom prst="rect">
              <a:avLst/>
            </a:prstGeom>
            <a:noFill/>
            <a:ln>
              <a:noFill/>
            </a:ln>
          </p:spPr>
          <p:txBody>
            <a:bodyPr anchorCtr="0" anchor="ctr" bIns="17775" lIns="82400" spcFirstLastPara="1" rIns="82400" wrap="square" tIns="17775">
              <a:noAutofit/>
            </a:bodyPr>
            <a:lstStyle/>
            <a:p>
              <a:pPr indent="0" lvl="0" marL="0" marR="0" rtl="0" algn="ctr">
                <a:lnSpc>
                  <a:spcPct val="90000"/>
                </a:lnSpc>
                <a:spcBef>
                  <a:spcPts val="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CHƯA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ĐOÀN KẾT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3300"/>
                </a:buClr>
                <a:buSzPts val="1400"/>
                <a:buFont typeface="Calibri"/>
                <a:buNone/>
              </a:pPr>
              <a:r>
                <a:rPr b="1" i="0" lang="en-US" sz="1400" u="none" cap="none" strike="noStrike">
                  <a:solidFill>
                    <a:srgbClr val="003300"/>
                  </a:solidFill>
                  <a:latin typeface="Calibri"/>
                  <a:ea typeface="Calibri"/>
                  <a:cs typeface="Calibri"/>
                  <a:sym typeface="Calibri"/>
                </a:rPr>
                <a:t>RỘNG RÃI</a:t>
              </a:r>
              <a:endParaRPr b="0" i="0" sz="1400" u="none" cap="none" strike="noStrike">
                <a:solidFill>
                  <a:schemeClr val="dk1"/>
                </a:solidFill>
                <a:latin typeface="Calibri"/>
                <a:ea typeface="Calibri"/>
                <a:cs typeface="Calibri"/>
                <a:sym typeface="Calibri"/>
              </a:endParaRPr>
            </a:p>
          </p:txBody>
        </p:sp>
      </p:grpSp>
      <p:sp>
        <p:nvSpPr>
          <p:cNvPr id="946" name="Google Shape;946;p62"/>
          <p:cNvSpPr txBox="1"/>
          <p:nvPr/>
        </p:nvSpPr>
        <p:spPr>
          <a:xfrm>
            <a:off x="0" y="1143001"/>
            <a:ext cx="375920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Hạn chế của Luận cương 10/1930</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5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4"/>
          <p:cNvSpPr txBox="1"/>
          <p:nvPr/>
        </p:nvSpPr>
        <p:spPr>
          <a:xfrm>
            <a:off x="711200" y="1828801"/>
            <a:ext cx="10769600" cy="30829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Phương pháp cách mạng: sử dụng bạo lực cách mạng. Tuyệt đối không đi vào con đường thỏa hiệp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lực lượng lãnh đạo cách mạng: Giai cấp vô sản thông qua đội tiên phong là ĐCS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Về quan hệ quốc tế: CM Việt Nam và CM Đông Dương là một bộ phận của CM vô sản thế giới.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65"/>
          <p:cNvSpPr txBox="1"/>
          <p:nvPr/>
        </p:nvSpPr>
        <p:spPr>
          <a:xfrm>
            <a:off x="2233705" y="627530"/>
            <a:ext cx="1727200"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sng" cap="none" strike="noStrike">
                <a:solidFill>
                  <a:schemeClr val="dk1"/>
                </a:solidFill>
                <a:latin typeface="Calibri"/>
                <a:ea typeface="Calibri"/>
                <a:cs typeface="Calibri"/>
                <a:sym typeface="Calibri"/>
              </a:rPr>
              <a:t>Khác:</a:t>
            </a:r>
            <a:endParaRPr b="0" i="0" sz="1400" u="none" cap="none" strike="noStrike">
              <a:solidFill>
                <a:srgbClr val="000000"/>
              </a:solidFill>
              <a:latin typeface="Arial"/>
              <a:ea typeface="Arial"/>
              <a:cs typeface="Arial"/>
              <a:sym typeface="Arial"/>
            </a:endParaRPr>
          </a:p>
        </p:txBody>
      </p:sp>
      <p:sp>
        <p:nvSpPr>
          <p:cNvPr id="957" name="Google Shape;957;p65"/>
          <p:cNvSpPr txBox="1"/>
          <p:nvPr/>
        </p:nvSpPr>
        <p:spPr>
          <a:xfrm>
            <a:off x="1320800" y="1752601"/>
            <a:ext cx="10464800" cy="33239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Không nêu được mâu thuẫn chủ yếu cần giải quyết của xã hội Việt Nam là mâu thuẫn giữa DTVN với ĐQ Pháp và bọn tay sai, do đó không đặt nhiệm vụ chống đế quốc lên hàng đầu</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Đánh giá không đúng vai trò cách mạng của tầng lớp tiểu tư sản và mặt yêu nước của tư sản dân tộc, chưa thấy được khả năng phân hóa và lôi kéo một bộ phận địa chủ vừa và nhỏ trong cách mạng giải phóng dân tộc =&gt; chưa đoàn kết rộng rãi</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xEl>
                                              <p:pRg end="0" st="0"/>
                                            </p:txEl>
                                          </p:spTgt>
                                        </p:tgtEl>
                                        <p:attrNameLst>
                                          <p:attrName>style.visibility</p:attrName>
                                        </p:attrNameLst>
                                      </p:cBhvr>
                                      <p:to>
                                        <p:strVal val="visible"/>
                                      </p:to>
                                    </p:set>
                                    <p:animEffect filter="fade" transition="in">
                                      <p:cBhvr>
                                        <p:cTn dur="500"/>
                                        <p:tgtEl>
                                          <p:spTgt spid="9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xEl>
                                              <p:pRg end="1" st="1"/>
                                            </p:txEl>
                                          </p:spTgt>
                                        </p:tgtEl>
                                        <p:attrNameLst>
                                          <p:attrName>style.visibility</p:attrName>
                                        </p:attrNameLst>
                                      </p:cBhvr>
                                      <p:to>
                                        <p:strVal val="visible"/>
                                      </p:to>
                                    </p:set>
                                    <p:animEffect filter="fade" transition="in">
                                      <p:cBhvr>
                                        <p:cTn dur="500"/>
                                        <p:tgtEl>
                                          <p:spTgt spid="95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6"/>
          <p:cNvSpPr/>
          <p:nvPr/>
        </p:nvSpPr>
        <p:spPr>
          <a:xfrm>
            <a:off x="508001" y="2209801"/>
            <a:ext cx="2978151" cy="2016125"/>
          </a:xfrm>
          <a:prstGeom prst="ellipse">
            <a:avLst/>
          </a:prstGeom>
          <a:solidFill>
            <a:schemeClr val="accent2"/>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Times New Roman"/>
                <a:ea typeface="Times New Roman"/>
                <a:cs typeface="Times New Roman"/>
                <a:sym typeface="Times New Roman"/>
              </a:rPr>
              <a:t>PHÂN TÍCH TÌNH HÌNH</a:t>
            </a:r>
            <a:endParaRPr b="0" i="0" sz="1400" u="none" cap="none" strike="noStrike">
              <a:solidFill>
                <a:srgbClr val="000000"/>
              </a:solidFill>
              <a:latin typeface="Arial"/>
              <a:ea typeface="Arial"/>
              <a:cs typeface="Arial"/>
              <a:sym typeface="Arial"/>
            </a:endParaRPr>
          </a:p>
        </p:txBody>
      </p:sp>
      <p:sp>
        <p:nvSpPr>
          <p:cNvPr id="963" name="Google Shape;963;p66"/>
          <p:cNvSpPr/>
          <p:nvPr/>
        </p:nvSpPr>
        <p:spPr>
          <a:xfrm rot="10800000">
            <a:off x="3048001" y="2286001"/>
            <a:ext cx="2978151" cy="2016125"/>
          </a:xfrm>
          <a:prstGeom prst="wedgeEllipseCallout">
            <a:avLst>
              <a:gd fmla="val -43750" name="adj1"/>
              <a:gd fmla="val 70000"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6"/>
          <p:cNvSpPr txBox="1"/>
          <p:nvPr/>
        </p:nvSpPr>
        <p:spPr>
          <a:xfrm>
            <a:off x="3484140" y="2581255"/>
            <a:ext cx="2105871" cy="142561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Times New Roman"/>
                <a:ea typeface="Times New Roman"/>
                <a:cs typeface="Times New Roman"/>
                <a:sym typeface="Times New Roman"/>
              </a:rPr>
              <a:t>ĐỀ RA NHIỆM VỤ MỚI</a:t>
            </a:r>
            <a:endParaRPr b="0" i="0" sz="1400" u="none" cap="none" strike="noStrike">
              <a:solidFill>
                <a:srgbClr val="000000"/>
              </a:solidFill>
              <a:latin typeface="Arial"/>
              <a:ea typeface="Arial"/>
              <a:cs typeface="Arial"/>
              <a:sym typeface="Arial"/>
            </a:endParaRPr>
          </a:p>
        </p:txBody>
      </p:sp>
      <p:pic>
        <p:nvPicPr>
          <p:cNvPr id="965" name="Google Shape;965;p66"/>
          <p:cNvPicPr preferRelativeResize="0"/>
          <p:nvPr/>
        </p:nvPicPr>
        <p:blipFill rotWithShape="1">
          <a:blip r:embed="rId3">
            <a:alphaModFix/>
          </a:blip>
          <a:srcRect b="0" l="0" r="0" t="0"/>
          <a:stretch/>
        </p:blipFill>
        <p:spPr>
          <a:xfrm>
            <a:off x="8229600" y="1524001"/>
            <a:ext cx="3287184" cy="3095625"/>
          </a:xfrm>
          <a:prstGeom prst="rect">
            <a:avLst/>
          </a:prstGeom>
          <a:noFill/>
          <a:ln cap="flat" cmpd="sng" w="57150">
            <a:solidFill>
              <a:srgbClr val="C00000"/>
            </a:solidFill>
            <a:prstDash val="solid"/>
            <a:miter lim="800000"/>
            <a:headEnd len="sm" w="sm" type="none"/>
            <a:tailEnd len="sm" w="sm" type="none"/>
          </a:ln>
        </p:spPr>
      </p:pic>
      <p:sp>
        <p:nvSpPr>
          <p:cNvPr id="966" name="Google Shape;966;p66"/>
          <p:cNvSpPr/>
          <p:nvPr/>
        </p:nvSpPr>
        <p:spPr>
          <a:xfrm>
            <a:off x="7620000" y="4800600"/>
            <a:ext cx="4320117" cy="1143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Lê Hồng Phong</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Tổng bí thư của Đảng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(1935 – 1936)</a:t>
            </a:r>
            <a:endParaRPr b="0" i="0" sz="1400" u="none" cap="none" strike="noStrike">
              <a:solidFill>
                <a:srgbClr val="000000"/>
              </a:solidFill>
              <a:latin typeface="Arial"/>
              <a:ea typeface="Arial"/>
              <a:cs typeface="Arial"/>
              <a:sym typeface="Arial"/>
            </a:endParaRPr>
          </a:p>
        </p:txBody>
      </p:sp>
      <p:sp>
        <p:nvSpPr>
          <p:cNvPr id="967" name="Google Shape;967;p66"/>
          <p:cNvSpPr/>
          <p:nvPr/>
        </p:nvSpPr>
        <p:spPr>
          <a:xfrm>
            <a:off x="4165601" y="1219200"/>
            <a:ext cx="3585633" cy="914400"/>
          </a:xfrm>
          <a:prstGeom prst="rect">
            <a:avLst/>
          </a:prstGeom>
          <a:noFill/>
          <a:ln cap="flat" cmpd="sng" w="381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Khôi phục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lại ĐCS</a:t>
            </a:r>
            <a:endParaRPr b="0" i="0" sz="1400" u="none" cap="none" strike="noStrike">
              <a:solidFill>
                <a:srgbClr val="000000"/>
              </a:solidFill>
              <a:latin typeface="Arial"/>
              <a:ea typeface="Arial"/>
              <a:cs typeface="Arial"/>
              <a:sym typeface="Arial"/>
            </a:endParaRPr>
          </a:p>
        </p:txBody>
      </p:sp>
      <p:sp>
        <p:nvSpPr>
          <p:cNvPr id="968" name="Google Shape;968;p66"/>
          <p:cNvSpPr/>
          <p:nvPr/>
        </p:nvSpPr>
        <p:spPr>
          <a:xfrm>
            <a:off x="2084917" y="304800"/>
            <a:ext cx="9855300" cy="990600"/>
          </a:xfrm>
          <a:prstGeom prst="rect">
            <a:avLst/>
          </a:prstGeom>
          <a:noFill/>
          <a:ln>
            <a:noFill/>
          </a:ln>
        </p:spPr>
        <p:txBody>
          <a:bodyPr anchorCtr="0" anchor="ctr" bIns="45700" lIns="91425" spcFirstLastPara="1" rIns="91425" wrap="square" tIns="45700">
            <a:noAutofit/>
          </a:bodyPr>
          <a:lstStyle/>
          <a:p>
            <a:pPr indent="-609600" lvl="0" marL="609600" marR="0" rtl="0" algn="ctr">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Calibri"/>
                <a:ea typeface="Calibri"/>
                <a:cs typeface="Calibri"/>
                <a:sym typeface="Calibri"/>
              </a:rPr>
              <a:t>Chủ trương khôi phục tổ chức  Đảng và phong trào CM</a:t>
            </a:r>
            <a:endParaRPr b="1" i="0" sz="3000" u="none" cap="none" strike="noStrike">
              <a:solidFill>
                <a:schemeClr val="dk1"/>
              </a:solidFill>
              <a:latin typeface="Calibri"/>
              <a:ea typeface="Calibri"/>
              <a:cs typeface="Calibri"/>
              <a:sym typeface="Calibri"/>
            </a:endParaRPr>
          </a:p>
        </p:txBody>
      </p:sp>
    </p:spTree>
  </p:cSld>
  <p:clrMapOvr>
    <a:masterClrMapping/>
  </p:clrMapOvr>
  <p:transition>
    <p:strips dir="rd"/>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7"/>
          <p:cNvSpPr txBox="1"/>
          <p:nvPr/>
        </p:nvSpPr>
        <p:spPr>
          <a:xfrm>
            <a:off x="2127141" y="545785"/>
            <a:ext cx="9651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ĐẠI HỘI LẦN THỨ NHẤT ĐẢNG CỘNG SẢN ĐÔNG DƯƠNG</a:t>
            </a:r>
            <a:endParaRPr b="0" i="0" sz="1400" u="none" cap="none" strike="noStrike">
              <a:solidFill>
                <a:srgbClr val="000000"/>
              </a:solidFill>
              <a:latin typeface="Arial"/>
              <a:ea typeface="Arial"/>
              <a:cs typeface="Arial"/>
              <a:sym typeface="Arial"/>
            </a:endParaRPr>
          </a:p>
        </p:txBody>
      </p:sp>
      <p:sp>
        <p:nvSpPr>
          <p:cNvPr id="974" name="Google Shape;974;p67"/>
          <p:cNvSpPr txBox="1"/>
          <p:nvPr/>
        </p:nvSpPr>
        <p:spPr>
          <a:xfrm>
            <a:off x="496047" y="1823479"/>
            <a:ext cx="48768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Hoàn cảnh lịnh sử:</a:t>
            </a:r>
            <a:endParaRPr b="0" i="0" sz="1400" u="none" cap="none" strike="noStrike">
              <a:solidFill>
                <a:srgbClr val="000000"/>
              </a:solidFill>
              <a:latin typeface="Arial"/>
              <a:ea typeface="Arial"/>
              <a:cs typeface="Arial"/>
              <a:sym typeface="Arial"/>
            </a:endParaRPr>
          </a:p>
        </p:txBody>
      </p:sp>
      <p:sp>
        <p:nvSpPr>
          <p:cNvPr id="975" name="Google Shape;975;p67"/>
          <p:cNvSpPr txBox="1"/>
          <p:nvPr/>
        </p:nvSpPr>
        <p:spPr>
          <a:xfrm>
            <a:off x="1016000" y="2514600"/>
            <a:ext cx="10566400" cy="35394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Tình hình chính trị thế giới có nhiều biến động sâu sắc, phong trào cộng sản và công nhân quốc tế tiếp tục phát triển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Khủng hoảng kinh tế 1929-1933 =&gt; một số nước thực hiện cải cách kinh tế (Anh, Pháp, Mỹ), một số nước phát xít hoá bộ máy nhà nước (Đức, Ý, Nhật...)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Ở trong nước, các tổ chức Đảng được kiện toàn khắp Bắc, Trung, Nam kỳ</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68"/>
          <p:cNvSpPr txBox="1"/>
          <p:nvPr/>
        </p:nvSpPr>
        <p:spPr>
          <a:xfrm>
            <a:off x="2336800" y="493060"/>
            <a:ext cx="78232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Nội dung đại hội:</a:t>
            </a:r>
            <a:endParaRPr b="0" i="0" sz="1400" u="none" cap="none" strike="noStrike">
              <a:solidFill>
                <a:srgbClr val="000000"/>
              </a:solidFill>
              <a:latin typeface="Arial"/>
              <a:ea typeface="Arial"/>
              <a:cs typeface="Arial"/>
              <a:sym typeface="Arial"/>
            </a:endParaRPr>
          </a:p>
        </p:txBody>
      </p:sp>
      <p:sp>
        <p:nvSpPr>
          <p:cNvPr id="981" name="Google Shape;981;p68"/>
          <p:cNvSpPr txBox="1"/>
          <p:nvPr/>
        </p:nvSpPr>
        <p:spPr>
          <a:xfrm>
            <a:off x="914400" y="1353672"/>
            <a:ext cx="10668000"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Họp từ ngày 27-31/3/1935 tại Ma Cao, Trung Quốc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Thảo luận và thông qua nhiều văn kiện liên quan đến các hoạt động của Đảng, trong đó quan trọng nhất là nghị quyết chính trị của Đại hội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Nội dung Nghị quyết: Đề ra 3 nhiệm vụ: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 Củng cố và phát triển đảng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 Thu phục đông đảo quần chúng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 Đảng lãnh đạo phong trào chống chiến tranh Đế quốc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Lê Hồng Phong được bầu làm Tổng bí thư, bầu đoàn đại biểu tham dự Đại hội VII Quốc tế cộng sản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hitler.bmp" id="986" name="Google Shape;986;p69"/>
          <p:cNvPicPr preferRelativeResize="0"/>
          <p:nvPr/>
        </p:nvPicPr>
        <p:blipFill rotWithShape="1">
          <a:blip r:embed="rId3">
            <a:alphaModFix/>
          </a:blip>
          <a:srcRect b="0" l="0" r="0" t="0"/>
          <a:stretch/>
        </p:blipFill>
        <p:spPr>
          <a:xfrm>
            <a:off x="241300" y="4324350"/>
            <a:ext cx="3352800" cy="1752600"/>
          </a:xfrm>
          <a:prstGeom prst="rect">
            <a:avLst/>
          </a:prstGeom>
          <a:noFill/>
          <a:ln>
            <a:noFill/>
          </a:ln>
          <a:effectLst>
            <a:outerShdw blurRad="292100" rotWithShape="0" algn="tl" dir="2700000" dist="139700">
              <a:srgbClr val="333333">
                <a:alpha val="64313"/>
              </a:srgbClr>
            </a:outerShdw>
          </a:effectLst>
        </p:spPr>
      </p:pic>
      <p:grpSp>
        <p:nvGrpSpPr>
          <p:cNvPr id="987" name="Google Shape;987;p69"/>
          <p:cNvGrpSpPr/>
          <p:nvPr/>
        </p:nvGrpSpPr>
        <p:grpSpPr>
          <a:xfrm>
            <a:off x="4294885" y="1358949"/>
            <a:ext cx="6476664" cy="1904901"/>
            <a:chOff x="470068" y="49"/>
            <a:chExt cx="6476664" cy="1904901"/>
          </a:xfrm>
        </p:grpSpPr>
        <p:sp>
          <p:nvSpPr>
            <p:cNvPr id="988" name="Google Shape;988;p69"/>
            <p:cNvSpPr/>
            <p:nvPr/>
          </p:nvSpPr>
          <p:spPr>
            <a:xfrm>
              <a:off x="470068" y="49"/>
              <a:ext cx="1904901" cy="1904901"/>
            </a:xfrm>
            <a:prstGeom prst="ellipse">
              <a:avLst/>
            </a:prstGeom>
            <a:solidFill>
              <a:srgbClr val="E6AD00">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9"/>
            <p:cNvSpPr txBox="1"/>
            <p:nvPr/>
          </p:nvSpPr>
          <p:spPr>
            <a:xfrm>
              <a:off x="749034" y="279015"/>
              <a:ext cx="1346969" cy="1346969"/>
            </a:xfrm>
            <a:prstGeom prst="rect">
              <a:avLst/>
            </a:prstGeom>
            <a:noFill/>
            <a:ln>
              <a:noFill/>
            </a:ln>
          </p:spPr>
          <p:txBody>
            <a:bodyPr anchorCtr="0" anchor="ctr" bIns="27925" lIns="104825" spcFirstLastPara="1" rIns="104825" wrap="square" tIns="27925">
              <a:noAutofit/>
            </a:bodyPr>
            <a:lstStyle/>
            <a:p>
              <a:pPr indent="0" lvl="0" marL="0" marR="0" rtl="0" algn="ctr">
                <a:lnSpc>
                  <a:spcPct val="9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PHÁT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XÍT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ĐỨC</a:t>
              </a:r>
              <a:endParaRPr b="0" i="0" sz="2200" u="none" cap="none" strike="noStrike">
                <a:solidFill>
                  <a:schemeClr val="dk1"/>
                </a:solidFill>
                <a:latin typeface="Calibri"/>
                <a:ea typeface="Calibri"/>
                <a:cs typeface="Calibri"/>
                <a:sym typeface="Calibri"/>
              </a:endParaRPr>
            </a:p>
          </p:txBody>
        </p:sp>
        <p:sp>
          <p:nvSpPr>
            <p:cNvPr id="990" name="Google Shape;990;p69"/>
            <p:cNvSpPr/>
            <p:nvPr/>
          </p:nvSpPr>
          <p:spPr>
            <a:xfrm>
              <a:off x="1993989" y="49"/>
              <a:ext cx="1904901" cy="1904901"/>
            </a:xfrm>
            <a:prstGeom prst="ellipse">
              <a:avLst/>
            </a:prstGeom>
            <a:solidFill>
              <a:srgbClr val="EDB200">
                <a:alpha val="5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9"/>
            <p:cNvSpPr txBox="1"/>
            <p:nvPr/>
          </p:nvSpPr>
          <p:spPr>
            <a:xfrm>
              <a:off x="2272955" y="279015"/>
              <a:ext cx="1346969" cy="1346969"/>
            </a:xfrm>
            <a:prstGeom prst="rect">
              <a:avLst/>
            </a:prstGeom>
            <a:noFill/>
            <a:ln>
              <a:noFill/>
            </a:ln>
          </p:spPr>
          <p:txBody>
            <a:bodyPr anchorCtr="0" anchor="ctr" bIns="27925" lIns="104825" spcFirstLastPara="1" rIns="104825" wrap="square" tIns="27925">
              <a:noAutofit/>
            </a:bodyPr>
            <a:lstStyle/>
            <a:p>
              <a:pPr indent="0" lvl="0" marL="0" marR="0" rtl="0" algn="ctr">
                <a:lnSpc>
                  <a:spcPct val="9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PHÁT XÍT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TÂY</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BAN NHA</a:t>
              </a:r>
              <a:endParaRPr b="0" i="0" sz="2200" u="none" cap="none" strike="noStrike">
                <a:solidFill>
                  <a:schemeClr val="dk1"/>
                </a:solidFill>
                <a:latin typeface="Calibri"/>
                <a:ea typeface="Calibri"/>
                <a:cs typeface="Calibri"/>
                <a:sym typeface="Calibri"/>
              </a:endParaRPr>
            </a:p>
          </p:txBody>
        </p:sp>
        <p:sp>
          <p:nvSpPr>
            <p:cNvPr id="992" name="Google Shape;992;p69"/>
            <p:cNvSpPr/>
            <p:nvPr/>
          </p:nvSpPr>
          <p:spPr>
            <a:xfrm>
              <a:off x="3517910" y="49"/>
              <a:ext cx="1904901" cy="1904901"/>
            </a:xfrm>
            <a:prstGeom prst="ellipse">
              <a:avLst/>
            </a:prstGeom>
            <a:solidFill>
              <a:srgbClr val="F5B800">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9"/>
            <p:cNvSpPr txBox="1"/>
            <p:nvPr/>
          </p:nvSpPr>
          <p:spPr>
            <a:xfrm>
              <a:off x="3796876" y="279015"/>
              <a:ext cx="1346969" cy="1346969"/>
            </a:xfrm>
            <a:prstGeom prst="rect">
              <a:avLst/>
            </a:prstGeom>
            <a:noFill/>
            <a:ln>
              <a:noFill/>
            </a:ln>
          </p:spPr>
          <p:txBody>
            <a:bodyPr anchorCtr="0" anchor="ctr" bIns="27925" lIns="104825" spcFirstLastPara="1" rIns="104825" wrap="square" tIns="27925">
              <a:noAutofit/>
            </a:bodyPr>
            <a:lstStyle/>
            <a:p>
              <a:pPr indent="0" lvl="0" marL="0" marR="0" rtl="0" algn="ctr">
                <a:lnSpc>
                  <a:spcPct val="9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PHÁT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XÍT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ITALIA</a:t>
              </a:r>
              <a:endParaRPr b="0" i="0" sz="2200" u="none" cap="none" strike="noStrike">
                <a:solidFill>
                  <a:schemeClr val="dk1"/>
                </a:solidFill>
                <a:latin typeface="Calibri"/>
                <a:ea typeface="Calibri"/>
                <a:cs typeface="Calibri"/>
                <a:sym typeface="Calibri"/>
              </a:endParaRPr>
            </a:p>
          </p:txBody>
        </p:sp>
        <p:sp>
          <p:nvSpPr>
            <p:cNvPr id="994" name="Google Shape;994;p69"/>
            <p:cNvSpPr/>
            <p:nvPr/>
          </p:nvSpPr>
          <p:spPr>
            <a:xfrm>
              <a:off x="5041831" y="49"/>
              <a:ext cx="1904901" cy="1904901"/>
            </a:xfrm>
            <a:prstGeom prst="ellipse">
              <a:avLst/>
            </a:prstGeom>
            <a:solidFill>
              <a:srgbClr val="FDBE00">
                <a:alpha val="7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9"/>
            <p:cNvSpPr txBox="1"/>
            <p:nvPr/>
          </p:nvSpPr>
          <p:spPr>
            <a:xfrm>
              <a:off x="5320797" y="279015"/>
              <a:ext cx="1346969" cy="1346969"/>
            </a:xfrm>
            <a:prstGeom prst="rect">
              <a:avLst/>
            </a:prstGeom>
            <a:noFill/>
            <a:ln>
              <a:noFill/>
            </a:ln>
          </p:spPr>
          <p:txBody>
            <a:bodyPr anchorCtr="0" anchor="ctr" bIns="27925" lIns="104825" spcFirstLastPara="1" rIns="104825" wrap="square" tIns="27925">
              <a:noAutofit/>
            </a:bodyPr>
            <a:lstStyle/>
            <a:p>
              <a:pPr indent="0" lvl="0" marL="0" marR="0" rtl="0" algn="ctr">
                <a:lnSpc>
                  <a:spcPct val="9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PHÁT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XÍT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7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NHẬT</a:t>
              </a:r>
              <a:endParaRPr b="0" i="0" sz="2200" u="none" cap="none" strike="noStrike">
                <a:solidFill>
                  <a:schemeClr val="dk1"/>
                </a:solidFill>
                <a:latin typeface="Calibri"/>
                <a:ea typeface="Calibri"/>
                <a:cs typeface="Calibri"/>
                <a:sym typeface="Calibri"/>
              </a:endParaRPr>
            </a:p>
          </p:txBody>
        </p:sp>
      </p:grpSp>
      <p:grpSp>
        <p:nvGrpSpPr>
          <p:cNvPr id="996" name="Google Shape;996;p69"/>
          <p:cNvGrpSpPr/>
          <p:nvPr/>
        </p:nvGrpSpPr>
        <p:grpSpPr>
          <a:xfrm>
            <a:off x="1248231" y="3003549"/>
            <a:ext cx="10372269" cy="984886"/>
            <a:chOff x="580013" y="3115268"/>
            <a:chExt cx="9173586" cy="994176"/>
          </a:xfrm>
        </p:grpSpPr>
        <p:sp>
          <p:nvSpPr>
            <p:cNvPr id="997" name="Google Shape;997;p69"/>
            <p:cNvSpPr/>
            <p:nvPr/>
          </p:nvSpPr>
          <p:spPr>
            <a:xfrm>
              <a:off x="580013" y="3115268"/>
              <a:ext cx="2108478" cy="9941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Fascio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(Bó vũ trang chiến đấu) </a:t>
              </a:r>
              <a:endParaRPr b="1" i="0" sz="4400" u="none" cap="none" strike="noStrike">
                <a:solidFill>
                  <a:srgbClr val="000000"/>
                </a:solidFill>
                <a:latin typeface="Arial"/>
                <a:ea typeface="Arial"/>
                <a:cs typeface="Arial"/>
                <a:sym typeface="Arial"/>
              </a:endParaRPr>
            </a:p>
          </p:txBody>
        </p:sp>
        <p:sp>
          <p:nvSpPr>
            <p:cNvPr id="998" name="Google Shape;998;p69"/>
            <p:cNvSpPr/>
            <p:nvPr/>
          </p:nvSpPr>
          <p:spPr>
            <a:xfrm>
              <a:off x="2688476" y="3527104"/>
              <a:ext cx="685171" cy="152234"/>
            </a:xfrm>
            <a:prstGeom prst="rightArrow">
              <a:avLst>
                <a:gd fmla="val 50000" name="adj1"/>
                <a:gd fmla="val 50000" name="adj2"/>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9" name="Google Shape;999;p69"/>
            <p:cNvSpPr/>
            <p:nvPr/>
          </p:nvSpPr>
          <p:spPr>
            <a:xfrm>
              <a:off x="3673495" y="3115269"/>
              <a:ext cx="1924171" cy="9941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Fascist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(Phát xít)</a:t>
              </a:r>
              <a:endParaRPr b="0" i="0" sz="1400" u="none" cap="none" strike="noStrike">
                <a:solidFill>
                  <a:srgbClr val="000000"/>
                </a:solidFill>
                <a:latin typeface="Arial"/>
                <a:ea typeface="Arial"/>
                <a:cs typeface="Arial"/>
                <a:sym typeface="Arial"/>
              </a:endParaRPr>
            </a:p>
          </p:txBody>
        </p:sp>
        <p:sp>
          <p:nvSpPr>
            <p:cNvPr id="1000" name="Google Shape;1000;p69"/>
            <p:cNvSpPr/>
            <p:nvPr/>
          </p:nvSpPr>
          <p:spPr>
            <a:xfrm>
              <a:off x="6020728" y="3504670"/>
              <a:ext cx="685171" cy="152234"/>
            </a:xfrm>
            <a:prstGeom prst="rightArrow">
              <a:avLst>
                <a:gd fmla="val 50000" name="adj1"/>
                <a:gd fmla="val 50000" name="adj2"/>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1" name="Google Shape;1001;p69"/>
            <p:cNvSpPr/>
            <p:nvPr/>
          </p:nvSpPr>
          <p:spPr>
            <a:xfrm>
              <a:off x="6629399" y="3115276"/>
              <a:ext cx="3124200" cy="93234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Fascism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(Chủ nghĩa phát xít) </a:t>
              </a:r>
              <a:endParaRPr b="0" i="0" sz="1400" u="none" cap="none" strike="noStrike">
                <a:solidFill>
                  <a:srgbClr val="000000"/>
                </a:solidFill>
                <a:latin typeface="Arial"/>
                <a:ea typeface="Arial"/>
                <a:cs typeface="Arial"/>
                <a:sym typeface="Arial"/>
              </a:endParaRPr>
            </a:p>
          </p:txBody>
        </p:sp>
      </p:grpSp>
      <p:sp>
        <p:nvSpPr>
          <p:cNvPr id="1002" name="Google Shape;1002;p69"/>
          <p:cNvSpPr/>
          <p:nvPr/>
        </p:nvSpPr>
        <p:spPr>
          <a:xfrm>
            <a:off x="-304799" y="6324600"/>
            <a:ext cx="4330700" cy="533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Hittle – Quốc trưởng của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Đức quốc xã</a:t>
            </a:r>
            <a:endParaRPr b="0" i="0" sz="1400" u="none" cap="none" strike="noStrike">
              <a:solidFill>
                <a:srgbClr val="000000"/>
              </a:solidFill>
              <a:latin typeface="Arial"/>
              <a:ea typeface="Arial"/>
              <a:cs typeface="Arial"/>
              <a:sym typeface="Arial"/>
            </a:endParaRPr>
          </a:p>
        </p:txBody>
      </p:sp>
      <p:sp>
        <p:nvSpPr>
          <p:cNvPr id="1003" name="Google Shape;1003;p69"/>
          <p:cNvSpPr/>
          <p:nvPr/>
        </p:nvSpPr>
        <p:spPr>
          <a:xfrm>
            <a:off x="8775700" y="6153150"/>
            <a:ext cx="3149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 Mussolini (Ý)</a:t>
            </a:r>
            <a:endParaRPr b="0" i="0" sz="1400" u="none" cap="none" strike="noStrike">
              <a:solidFill>
                <a:srgbClr val="000000"/>
              </a:solidFill>
              <a:latin typeface="Arial"/>
              <a:ea typeface="Arial"/>
              <a:cs typeface="Arial"/>
              <a:sym typeface="Arial"/>
            </a:endParaRPr>
          </a:p>
        </p:txBody>
      </p:sp>
      <p:sp>
        <p:nvSpPr>
          <p:cNvPr id="1004" name="Google Shape;1004;p69"/>
          <p:cNvSpPr/>
          <p:nvPr/>
        </p:nvSpPr>
        <p:spPr>
          <a:xfrm>
            <a:off x="3725333" y="5010150"/>
            <a:ext cx="71120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5" name="Google Shape;1005;p69"/>
          <p:cNvSpPr/>
          <p:nvPr/>
        </p:nvSpPr>
        <p:spPr>
          <a:xfrm rot="10800000">
            <a:off x="7861300" y="5010150"/>
            <a:ext cx="812800" cy="457200"/>
          </a:xfrm>
          <a:prstGeom prst="rightArrow">
            <a:avLst>
              <a:gd fmla="val 50000" name="adj1"/>
              <a:gd fmla="val 50000" name="adj2"/>
            </a:avLst>
          </a:prstGeom>
          <a:solidFill>
            <a:schemeClr val="accent1"/>
          </a:solidFill>
          <a:ln cap="flat" cmpd="sng" w="25400">
            <a:solidFill>
              <a:srgbClr val="2B569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9"/>
          <p:cNvSpPr txBox="1"/>
          <p:nvPr/>
        </p:nvSpPr>
        <p:spPr>
          <a:xfrm>
            <a:off x="7975600" y="5124450"/>
            <a:ext cx="698500" cy="228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7" name="Google Shape;1007;p69"/>
          <p:cNvSpPr/>
          <p:nvPr/>
        </p:nvSpPr>
        <p:spPr>
          <a:xfrm>
            <a:off x="3492500" y="6305550"/>
            <a:ext cx="5588000" cy="55245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Trục phát xít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Berlin – Roma - Tokyo</a:t>
            </a:r>
            <a:endParaRPr b="0" i="0" sz="1400" u="none" cap="none" strike="noStrike">
              <a:solidFill>
                <a:srgbClr val="000000"/>
              </a:solidFill>
              <a:latin typeface="Arial"/>
              <a:ea typeface="Arial"/>
              <a:cs typeface="Arial"/>
              <a:sym typeface="Arial"/>
            </a:endParaRPr>
          </a:p>
        </p:txBody>
      </p:sp>
      <p:pic>
        <p:nvPicPr>
          <p:cNvPr descr="Truc Berlin - Roma - Tokyo.jpg" id="1008" name="Google Shape;1008;p69"/>
          <p:cNvPicPr preferRelativeResize="0"/>
          <p:nvPr/>
        </p:nvPicPr>
        <p:blipFill rotWithShape="1">
          <a:blip r:embed="rId4">
            <a:alphaModFix/>
          </a:blip>
          <a:srcRect b="15863" l="1369" r="2793" t="1651"/>
          <a:stretch/>
        </p:blipFill>
        <p:spPr>
          <a:xfrm>
            <a:off x="4614334" y="4324350"/>
            <a:ext cx="3145367" cy="1752600"/>
          </a:xfrm>
          <a:prstGeom prst="rect">
            <a:avLst/>
          </a:prstGeom>
          <a:noFill/>
          <a:ln>
            <a:noFill/>
          </a:ln>
          <a:effectLst>
            <a:outerShdw blurRad="292100" rotWithShape="0" algn="tl" dir="2700000" dist="139700">
              <a:srgbClr val="333333">
                <a:alpha val="64313"/>
              </a:srgbClr>
            </a:outerShdw>
          </a:effectLst>
        </p:spPr>
      </p:pic>
      <p:pic>
        <p:nvPicPr>
          <p:cNvPr descr="Mussolini.jpg" id="1009" name="Google Shape;1009;p69"/>
          <p:cNvPicPr preferRelativeResize="0"/>
          <p:nvPr/>
        </p:nvPicPr>
        <p:blipFill rotWithShape="1">
          <a:blip r:embed="rId5">
            <a:alphaModFix/>
          </a:blip>
          <a:srcRect b="0" l="0" r="0" t="0"/>
          <a:stretch/>
        </p:blipFill>
        <p:spPr>
          <a:xfrm>
            <a:off x="8877301" y="4348163"/>
            <a:ext cx="3086100" cy="1714500"/>
          </a:xfrm>
          <a:prstGeom prst="rect">
            <a:avLst/>
          </a:prstGeom>
          <a:noFill/>
          <a:ln>
            <a:noFill/>
          </a:ln>
          <a:effectLst>
            <a:outerShdw blurRad="292100" rotWithShape="0" algn="tl" dir="2700000" dist="139700">
              <a:srgbClr val="333333">
                <a:alpha val="64313"/>
              </a:srgbClr>
            </a:outerShdw>
          </a:effectLst>
        </p:spPr>
      </p:pic>
      <p:sp>
        <p:nvSpPr>
          <p:cNvPr id="1010" name="Google Shape;1010;p69"/>
          <p:cNvSpPr/>
          <p:nvPr/>
        </p:nvSpPr>
        <p:spPr>
          <a:xfrm>
            <a:off x="2147794" y="3642"/>
            <a:ext cx="9347100" cy="838200"/>
          </a:xfrm>
          <a:prstGeom prst="rect">
            <a:avLst/>
          </a:prstGeom>
          <a:noFill/>
          <a:ln>
            <a:noFill/>
          </a:ln>
        </p:spPr>
        <p:txBody>
          <a:bodyPr anchorCtr="0" anchor="ctr" bIns="45700" lIns="91425" spcFirstLastPara="1" rIns="91425" wrap="square" tIns="45700">
            <a:noAutofit/>
          </a:bodyPr>
          <a:lstStyle/>
          <a:p>
            <a:pPr indent="-609600" lvl="0" marL="60960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1.2.2. Phong trào dân chủ 1936-1939</a:t>
            </a:r>
            <a:endParaRPr b="1" i="0" sz="2400" u="none" cap="none" strike="noStrike">
              <a:solidFill>
                <a:schemeClr val="dk1"/>
              </a:solidFill>
              <a:latin typeface="Calibri"/>
              <a:ea typeface="Calibri"/>
              <a:cs typeface="Calibri"/>
              <a:sym typeface="Calibri"/>
            </a:endParaRPr>
          </a:p>
        </p:txBody>
      </p:sp>
      <p:sp>
        <p:nvSpPr>
          <p:cNvPr id="1011" name="Google Shape;1011;p69"/>
          <p:cNvSpPr txBox="1"/>
          <p:nvPr/>
        </p:nvSpPr>
        <p:spPr>
          <a:xfrm>
            <a:off x="958851" y="1238251"/>
            <a:ext cx="36576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 Tình hình thế giới</a:t>
            </a:r>
            <a:endParaRPr b="0" i="0" sz="1400" u="none" cap="none" strike="noStrike">
              <a:solidFill>
                <a:srgbClr val="000000"/>
              </a:solidFill>
              <a:latin typeface="Arial"/>
              <a:ea typeface="Arial"/>
              <a:cs typeface="Arial"/>
              <a:sym typeface="Arial"/>
            </a:endParaRPr>
          </a:p>
        </p:txBody>
      </p:sp>
      <p:sp>
        <p:nvSpPr>
          <p:cNvPr id="1012" name="Google Shape;1012;p69"/>
          <p:cNvSpPr txBox="1"/>
          <p:nvPr/>
        </p:nvSpPr>
        <p:spPr>
          <a:xfrm>
            <a:off x="2252133" y="742391"/>
            <a:ext cx="58359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Hoàn cảnh lịch sử và chủ trương của Đảng</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86"/>
                                        </p:tgtEl>
                                        <p:attrNameLst>
                                          <p:attrName>style.visibility</p:attrName>
                                        </p:attrNameLst>
                                      </p:cBhvr>
                                      <p:to>
                                        <p:strVal val="visible"/>
                                      </p:to>
                                    </p:set>
                                    <p:anim calcmode="lin" valueType="num">
                                      <p:cBhvr additive="base">
                                        <p:cTn dur="500"/>
                                        <p:tgtEl>
                                          <p:spTgt spid="986"/>
                                        </p:tgtEl>
                                        <p:attrNameLst>
                                          <p:attrName>ppt_w</p:attrName>
                                        </p:attrNameLst>
                                      </p:cBhvr>
                                      <p:tavLst>
                                        <p:tav fmla="" tm="0">
                                          <p:val>
                                            <p:strVal val="0"/>
                                          </p:val>
                                        </p:tav>
                                        <p:tav fmla="" tm="100000">
                                          <p:val>
                                            <p:strVal val="#ppt_w"/>
                                          </p:val>
                                        </p:tav>
                                      </p:tavLst>
                                    </p:anim>
                                    <p:anim calcmode="lin" valueType="num">
                                      <p:cBhvr additive="base">
                                        <p:cTn dur="500"/>
                                        <p:tgtEl>
                                          <p:spTgt spid="9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500"/>
                                        <p:tgtEl>
                                          <p:spTgt spid="1002"/>
                                        </p:tgtEl>
                                        <p:attrNameLst>
                                          <p:attrName>ppt_w</p:attrName>
                                        </p:attrNameLst>
                                      </p:cBhvr>
                                      <p:tavLst>
                                        <p:tav fmla="" tm="0">
                                          <p:val>
                                            <p:strVal val="0"/>
                                          </p:val>
                                        </p:tav>
                                        <p:tav fmla="" tm="100000">
                                          <p:val>
                                            <p:strVal val="#ppt_w"/>
                                          </p:val>
                                        </p:tav>
                                      </p:tavLst>
                                    </p:anim>
                                    <p:anim calcmode="lin" valueType="num">
                                      <p:cBhvr additive="base">
                                        <p:cTn dur="500"/>
                                        <p:tgtEl>
                                          <p:spTgt spid="10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9"/>
                                        </p:tgtEl>
                                        <p:attrNameLst>
                                          <p:attrName>style.visibility</p:attrName>
                                        </p:attrNameLst>
                                      </p:cBhvr>
                                      <p:to>
                                        <p:strVal val="visible"/>
                                      </p:to>
                                    </p:set>
                                    <p:anim calcmode="lin" valueType="num">
                                      <p:cBhvr additive="base">
                                        <p:cTn dur="500"/>
                                        <p:tgtEl>
                                          <p:spTgt spid="1009"/>
                                        </p:tgtEl>
                                        <p:attrNameLst>
                                          <p:attrName>ppt_w</p:attrName>
                                        </p:attrNameLst>
                                      </p:cBhvr>
                                      <p:tavLst>
                                        <p:tav fmla="" tm="0">
                                          <p:val>
                                            <p:strVal val="0"/>
                                          </p:val>
                                        </p:tav>
                                        <p:tav fmla="" tm="100000">
                                          <p:val>
                                            <p:strVal val="#ppt_w"/>
                                          </p:val>
                                        </p:tav>
                                      </p:tavLst>
                                    </p:anim>
                                    <p:anim calcmode="lin" valueType="num">
                                      <p:cBhvr additive="base">
                                        <p:cTn dur="500"/>
                                        <p:tgtEl>
                                          <p:spTgt spid="10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03"/>
                                        </p:tgtEl>
                                        <p:attrNameLst>
                                          <p:attrName>style.visibility</p:attrName>
                                        </p:attrNameLst>
                                      </p:cBhvr>
                                      <p:to>
                                        <p:strVal val="visible"/>
                                      </p:to>
                                    </p:set>
                                    <p:anim calcmode="lin" valueType="num">
                                      <p:cBhvr additive="base">
                                        <p:cTn dur="500"/>
                                        <p:tgtEl>
                                          <p:spTgt spid="1003"/>
                                        </p:tgtEl>
                                        <p:attrNameLst>
                                          <p:attrName>ppt_w</p:attrName>
                                        </p:attrNameLst>
                                      </p:cBhvr>
                                      <p:tavLst>
                                        <p:tav fmla="" tm="0">
                                          <p:val>
                                            <p:strVal val="0"/>
                                          </p:val>
                                        </p:tav>
                                        <p:tav fmla="" tm="100000">
                                          <p:val>
                                            <p:strVal val="#ppt_w"/>
                                          </p:val>
                                        </p:tav>
                                      </p:tavLst>
                                    </p:anim>
                                    <p:anim calcmode="lin" valueType="num">
                                      <p:cBhvr additive="base">
                                        <p:cTn dur="500"/>
                                        <p:tgtEl>
                                          <p:spTgt spid="10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grpSp>
        <p:nvGrpSpPr>
          <p:cNvPr id="1017" name="Google Shape;1017;p70"/>
          <p:cNvGrpSpPr/>
          <p:nvPr/>
        </p:nvGrpSpPr>
        <p:grpSpPr>
          <a:xfrm>
            <a:off x="5384801" y="2306638"/>
            <a:ext cx="5992284" cy="1655762"/>
            <a:chOff x="431" y="1797"/>
            <a:chExt cx="3790" cy="1361"/>
          </a:xfrm>
        </p:grpSpPr>
        <p:sp>
          <p:nvSpPr>
            <p:cNvPr id="1018" name="Google Shape;1018;p70"/>
            <p:cNvSpPr/>
            <p:nvPr/>
          </p:nvSpPr>
          <p:spPr>
            <a:xfrm>
              <a:off x="431"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KẺ THÙ CHÍNH CHỦ NGHĨA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PHÁT XÍT</a:t>
              </a:r>
              <a:endParaRPr b="0" i="0" sz="1400" u="none" cap="none" strike="noStrike">
                <a:solidFill>
                  <a:srgbClr val="000000"/>
                </a:solidFill>
                <a:latin typeface="Arial"/>
                <a:ea typeface="Arial"/>
                <a:cs typeface="Arial"/>
                <a:sym typeface="Arial"/>
              </a:endParaRPr>
            </a:p>
          </p:txBody>
        </p:sp>
        <p:sp>
          <p:nvSpPr>
            <p:cNvPr id="1019" name="Google Shape;1019;p70"/>
            <p:cNvSpPr/>
            <p:nvPr/>
          </p:nvSpPr>
          <p:spPr>
            <a:xfrm>
              <a:off x="1582"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NHIỆM VỤ CHÍNH: DÂN CHỦ HOÀ BÌNH</a:t>
              </a:r>
              <a:r>
                <a:rPr b="1" i="0" lang="en-US"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20" name="Google Shape;1020;p70"/>
            <p:cNvSpPr/>
            <p:nvPr/>
          </p:nvSpPr>
          <p:spPr>
            <a:xfrm>
              <a:off x="2776"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THÀNH LẬP MẶT TRẬN NHÂN DÂN</a:t>
              </a:r>
              <a:endParaRPr b="0" i="0" sz="1400" u="none" cap="none" strike="noStrike">
                <a:solidFill>
                  <a:srgbClr val="000000"/>
                </a:solidFill>
                <a:latin typeface="Arial"/>
                <a:ea typeface="Arial"/>
                <a:cs typeface="Arial"/>
                <a:sym typeface="Arial"/>
              </a:endParaRPr>
            </a:p>
          </p:txBody>
        </p:sp>
      </p:grpSp>
      <p:sp>
        <p:nvSpPr>
          <p:cNvPr id="1021" name="Google Shape;1021;p70"/>
          <p:cNvSpPr/>
          <p:nvPr/>
        </p:nvSpPr>
        <p:spPr>
          <a:xfrm>
            <a:off x="304800" y="5943600"/>
            <a:ext cx="4876800" cy="6858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QUANG CẢNH ĐẠI HỘI VII CỦA QUỐC TẾ CỘNG SẢN VÀ G. DIMITƠRỐP</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TBT BAN CHẤP HÀNH QTCS</a:t>
            </a:r>
            <a:endParaRPr b="0" i="0" sz="1400" u="none" cap="none" strike="noStrike">
              <a:solidFill>
                <a:srgbClr val="000000"/>
              </a:solidFill>
              <a:latin typeface="Arial"/>
              <a:ea typeface="Arial"/>
              <a:cs typeface="Arial"/>
              <a:sym typeface="Arial"/>
            </a:endParaRPr>
          </a:p>
        </p:txBody>
      </p:sp>
      <p:sp>
        <p:nvSpPr>
          <p:cNvPr id="1022" name="Google Shape;1022;p70"/>
          <p:cNvSpPr txBox="1"/>
          <p:nvPr/>
        </p:nvSpPr>
        <p:spPr>
          <a:xfrm>
            <a:off x="6502400" y="914400"/>
            <a:ext cx="40640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ĐẠI HỘI LẦN THỨ VII CỦA QUỐC TẾ CỘNG SẢN</a:t>
            </a:r>
            <a:r>
              <a:rPr b="0" i="0" lang="en-US" sz="2400" u="none" cap="none" strike="noStrike">
                <a:solidFill>
                  <a:srgbClr val="FF0000"/>
                </a:solidFill>
                <a:latin typeface="Times New Roman"/>
                <a:ea typeface="Times New Roman"/>
                <a:cs typeface="Times New Roman"/>
                <a:sym typeface="Times New Roman"/>
              </a:rPr>
              <a:t> </a:t>
            </a:r>
            <a:r>
              <a:rPr b="1" i="0" lang="en-US" sz="2400" u="none" cap="none" strike="noStrike">
                <a:solidFill>
                  <a:srgbClr val="FF0000"/>
                </a:solidFill>
                <a:latin typeface="Times New Roman"/>
                <a:ea typeface="Times New Roman"/>
                <a:cs typeface="Times New Roman"/>
                <a:sym typeface="Times New Roman"/>
              </a:rPr>
              <a:t>(7/1935)</a:t>
            </a:r>
            <a:endParaRPr b="1" i="0" sz="2400" u="none" cap="none" strike="noStrike">
              <a:solidFill>
                <a:srgbClr val="FF0000"/>
              </a:solidFill>
              <a:latin typeface="Times New Roman"/>
              <a:ea typeface="Times New Roman"/>
              <a:cs typeface="Times New Roman"/>
              <a:sym typeface="Times New Roman"/>
            </a:endParaRPr>
          </a:p>
        </p:txBody>
      </p:sp>
      <p:pic>
        <p:nvPicPr>
          <p:cNvPr descr="Le-Hong-Phong.jpg" id="1023" name="Google Shape;1023;p70"/>
          <p:cNvPicPr preferRelativeResize="0"/>
          <p:nvPr/>
        </p:nvPicPr>
        <p:blipFill rotWithShape="1">
          <a:blip r:embed="rId3">
            <a:alphaModFix/>
          </a:blip>
          <a:srcRect b="0" l="0" r="0" t="0"/>
          <a:stretch/>
        </p:blipFill>
        <p:spPr>
          <a:xfrm>
            <a:off x="6096001" y="4114800"/>
            <a:ext cx="2281767" cy="21336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313"/>
              </a:srgbClr>
            </a:outerShdw>
          </a:effectLst>
        </p:spPr>
      </p:pic>
      <p:pic>
        <p:nvPicPr>
          <p:cNvPr descr="34.jpg" id="1024" name="Google Shape;1024;p70"/>
          <p:cNvPicPr preferRelativeResize="0"/>
          <p:nvPr/>
        </p:nvPicPr>
        <p:blipFill rotWithShape="1">
          <a:blip r:embed="rId4">
            <a:alphaModFix/>
          </a:blip>
          <a:srcRect b="19229" l="0" r="12500" t="3846"/>
          <a:stretch/>
        </p:blipFill>
        <p:spPr>
          <a:xfrm>
            <a:off x="9042400" y="4038600"/>
            <a:ext cx="1991784" cy="21336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313"/>
              </a:srgbClr>
            </a:outerShdw>
          </a:effectLst>
        </p:spPr>
      </p:pic>
      <p:sp>
        <p:nvSpPr>
          <p:cNvPr id="1025" name="Google Shape;1025;p70"/>
          <p:cNvSpPr/>
          <p:nvPr/>
        </p:nvSpPr>
        <p:spPr>
          <a:xfrm>
            <a:off x="6096001" y="6543675"/>
            <a:ext cx="2504017" cy="2286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Lê Hồng Phong</a:t>
            </a:r>
            <a:endParaRPr b="0" i="0" sz="1400" u="none" cap="none" strike="noStrike">
              <a:solidFill>
                <a:srgbClr val="000000"/>
              </a:solidFill>
              <a:latin typeface="Arial"/>
              <a:ea typeface="Arial"/>
              <a:cs typeface="Arial"/>
              <a:sym typeface="Arial"/>
            </a:endParaRPr>
          </a:p>
        </p:txBody>
      </p:sp>
      <p:sp>
        <p:nvSpPr>
          <p:cNvPr id="1026" name="Google Shape;1026;p70"/>
          <p:cNvSpPr/>
          <p:nvPr/>
        </p:nvSpPr>
        <p:spPr>
          <a:xfrm>
            <a:off x="8432800" y="6424613"/>
            <a:ext cx="3454400" cy="3048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Nguyễn Thị Minh Khai</a:t>
            </a:r>
            <a:endParaRPr b="0" i="0" sz="1400" u="none" cap="none" strike="noStrike">
              <a:solidFill>
                <a:srgbClr val="000000"/>
              </a:solidFill>
              <a:latin typeface="Arial"/>
              <a:ea typeface="Arial"/>
              <a:cs typeface="Arial"/>
              <a:sym typeface="Arial"/>
            </a:endParaRPr>
          </a:p>
        </p:txBody>
      </p:sp>
      <p:pic>
        <p:nvPicPr>
          <p:cNvPr descr="Quốc tế cộng sản VII-1935.jpg" id="1027" name="Google Shape;1027;p70"/>
          <p:cNvPicPr preferRelativeResize="0"/>
          <p:nvPr/>
        </p:nvPicPr>
        <p:blipFill rotWithShape="1">
          <a:blip r:embed="rId5">
            <a:alphaModFix/>
          </a:blip>
          <a:srcRect b="0" l="0" r="0" t="0"/>
          <a:stretch/>
        </p:blipFill>
        <p:spPr>
          <a:xfrm>
            <a:off x="304801" y="3176588"/>
            <a:ext cx="4900084" cy="2538412"/>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313"/>
              </a:srgbClr>
            </a:outerShdw>
          </a:effectLst>
        </p:spPr>
      </p:pic>
      <p:pic>
        <p:nvPicPr>
          <p:cNvPr descr="IMG_0568" id="1028" name="Google Shape;1028;p70"/>
          <p:cNvPicPr preferRelativeResize="0"/>
          <p:nvPr/>
        </p:nvPicPr>
        <p:blipFill rotWithShape="1">
          <a:blip r:embed="rId6">
            <a:alphaModFix/>
          </a:blip>
          <a:srcRect b="13542" l="4561" r="4316" t="3490"/>
          <a:stretch/>
        </p:blipFill>
        <p:spPr>
          <a:xfrm>
            <a:off x="2032000" y="990601"/>
            <a:ext cx="3454979" cy="2841477"/>
          </a:xfrm>
          <a:prstGeom prst="ellipse">
            <a:avLst/>
          </a:prstGeom>
          <a:noFill/>
          <a:ln>
            <a:noFill/>
          </a:ln>
        </p:spPr>
      </p:pic>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500"/>
                                        <p:tgtEl>
                                          <p:spTgt spid="1017"/>
                                        </p:tgtEl>
                                        <p:attrNameLst>
                                          <p:attrName>ppt_w</p:attrName>
                                        </p:attrNameLst>
                                      </p:cBhvr>
                                      <p:tavLst>
                                        <p:tav fmla="" tm="0">
                                          <p:val>
                                            <p:strVal val="0"/>
                                          </p:val>
                                        </p:tav>
                                        <p:tav fmla="" tm="100000">
                                          <p:val>
                                            <p:strVal val="#ppt_w"/>
                                          </p:val>
                                        </p:tav>
                                      </p:tavLst>
                                    </p:anim>
                                    <p:anim calcmode="lin" valueType="num">
                                      <p:cBhvr additive="base">
                                        <p:cTn dur="500"/>
                                        <p:tgtEl>
                                          <p:spTgt spid="10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1"/>
          <p:cNvSpPr txBox="1"/>
          <p:nvPr/>
        </p:nvSpPr>
        <p:spPr>
          <a:xfrm>
            <a:off x="2345764" y="502022"/>
            <a:ext cx="5283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 Tình hình trong nước</a:t>
            </a:r>
            <a:endParaRPr b="0" i="0" sz="1400" u="none" cap="none" strike="noStrike">
              <a:solidFill>
                <a:srgbClr val="000000"/>
              </a:solidFill>
              <a:latin typeface="Arial"/>
              <a:ea typeface="Arial"/>
              <a:cs typeface="Arial"/>
              <a:sym typeface="Arial"/>
            </a:endParaRPr>
          </a:p>
        </p:txBody>
      </p:sp>
      <p:sp>
        <p:nvSpPr>
          <p:cNvPr id="1034" name="Google Shape;1034;p71"/>
          <p:cNvSpPr txBox="1"/>
          <p:nvPr/>
        </p:nvSpPr>
        <p:spPr>
          <a:xfrm>
            <a:off x="1320800" y="2133600"/>
            <a:ext cx="9956800"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Kinh tế: Được phục hồi (tuy nhiên vẫn còn nghèo nàn và lạc hậu</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Xã hội: Đời sống nhân dân vẫn gặp nhiều khó khăn =&gt; có nguyện vọng tự do,cơm áo, hòa bình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 Chính trị: Hệ thống tổ chức của Đảng và các cơ sở cách mạng của quần chúng đã được khôi phục.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2631314" y="378189"/>
            <a:ext cx="6277500" cy="94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Hiệp ước Patơnốt</a:t>
            </a:r>
            <a:endParaRPr/>
          </a:p>
        </p:txBody>
      </p:sp>
      <p:sp>
        <p:nvSpPr>
          <p:cNvPr id="198" name="Google Shape;198;p9"/>
          <p:cNvSpPr txBox="1"/>
          <p:nvPr>
            <p:ph idx="1" type="body"/>
          </p:nvPr>
        </p:nvSpPr>
        <p:spPr>
          <a:xfrm>
            <a:off x="406400" y="1798638"/>
            <a:ext cx="10972800" cy="3687900"/>
          </a:xfrm>
          <a:prstGeom prst="rect">
            <a:avLst/>
          </a:prstGeom>
          <a:noFill/>
          <a:ln>
            <a:noFill/>
          </a:ln>
        </p:spPr>
        <p:txBody>
          <a:bodyPr anchorCtr="0" anchor="t" bIns="45700" lIns="91425" spcFirstLastPara="1" rIns="91425" wrap="square" tIns="45700">
            <a:normAutofit/>
          </a:bodyPr>
          <a:lstStyle/>
          <a:p>
            <a:pPr indent="4761" lvl="0" marL="53975" rtl="0" algn="just">
              <a:lnSpc>
                <a:spcPct val="90000"/>
              </a:lnSpc>
              <a:spcBef>
                <a:spcPts val="0"/>
              </a:spcBef>
              <a:spcAft>
                <a:spcPts val="0"/>
              </a:spcAft>
              <a:buClr>
                <a:schemeClr val="dk1"/>
              </a:buClr>
              <a:buSzPts val="2400"/>
              <a:buFont typeface="Noto Sans Symbols"/>
              <a:buNone/>
            </a:pPr>
            <a:r>
              <a:rPr b="0" lang="en-US" sz="2400">
                <a:solidFill>
                  <a:schemeClr val="dk1"/>
                </a:solidFill>
                <a:latin typeface="Times New Roman"/>
                <a:ea typeface="Times New Roman"/>
                <a:cs typeface="Times New Roman"/>
                <a:sym typeface="Times New Roman"/>
              </a:rPr>
              <a:t>	Hiệp ước gồm 19 điều khoản. Nội dung bao trùm là: Nước An Nam thừa nhận và chấp nhận nền bảo hộ của nước Pháp. Nước Pháp sẽ thay mặt nước An Nam trong mọi quan hệ đối ngoại. Người An Nam sống ở nước ngoài sẽ đặt dưới sự bảo hộ của nước Pháp (điều 1).</a:t>
            </a:r>
            <a:r>
              <a:rPr lang="en-US" sz="2400">
                <a:solidFill>
                  <a:schemeClr val="dk1"/>
                </a:solidFill>
                <a:latin typeface="Times New Roman"/>
                <a:ea typeface="Times New Roman"/>
                <a:cs typeface="Times New Roman"/>
                <a:sym typeface="Times New Roman"/>
              </a:rPr>
              <a:t> </a:t>
            </a:r>
            <a:endParaRPr/>
          </a:p>
          <a:p>
            <a:pPr indent="4761" lvl="0" marL="53975" rtl="0" algn="just">
              <a:lnSpc>
                <a:spcPct val="90000"/>
              </a:lnSpc>
              <a:spcBef>
                <a:spcPts val="100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4761" lvl="0" marL="53975" rtl="0" algn="just">
              <a:lnSpc>
                <a:spcPct val="90000"/>
              </a:lnSpc>
              <a:spcBef>
                <a:spcPts val="100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Hiệp ước này mang ý nghĩa một bản khai tử đối với chủ quyền đối ngoại của vua nước Nam.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2"/>
          <p:cNvSpPr/>
          <p:nvPr/>
        </p:nvSpPr>
        <p:spPr>
          <a:xfrm>
            <a:off x="2179918" y="291354"/>
            <a:ext cx="7609541" cy="838200"/>
          </a:xfrm>
          <a:prstGeom prst="rect">
            <a:avLst/>
          </a:prstGeom>
          <a:noFill/>
          <a:ln>
            <a:noFill/>
          </a:ln>
        </p:spPr>
        <p:txBody>
          <a:bodyPr anchorCtr="0" anchor="ctr" bIns="45700" lIns="91425" spcFirstLastPara="1" rIns="91425" wrap="square" tIns="45700">
            <a:noAutofit/>
          </a:bodyPr>
          <a:lstStyle/>
          <a:p>
            <a:pPr indent="-609600" lvl="0" marL="60960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Chủ trương và nhận thức mới của Đảng</a:t>
            </a:r>
            <a:endParaRPr b="1" i="0" sz="3200" u="none" cap="none" strike="noStrike">
              <a:solidFill>
                <a:schemeClr val="dk1"/>
              </a:solidFill>
              <a:latin typeface="Calibri"/>
              <a:ea typeface="Calibri"/>
              <a:cs typeface="Calibri"/>
              <a:sym typeface="Calibri"/>
            </a:endParaRPr>
          </a:p>
        </p:txBody>
      </p:sp>
      <p:sp>
        <p:nvSpPr>
          <p:cNvPr id="1040" name="Google Shape;1040;p72"/>
          <p:cNvSpPr txBox="1"/>
          <p:nvPr/>
        </p:nvSpPr>
        <p:spPr>
          <a:xfrm>
            <a:off x="495225" y="2121550"/>
            <a:ext cx="11507700" cy="4078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a:t>
            </a:r>
            <a:r>
              <a:rPr b="0" i="1" lang="en-US" sz="2800" u="none" cap="none" strike="noStrike">
                <a:solidFill>
                  <a:schemeClr val="dk1"/>
                </a:solidFill>
                <a:latin typeface="Calibri"/>
                <a:ea typeface="Calibri"/>
                <a:cs typeface="Calibri"/>
                <a:sym typeface="Calibri"/>
              </a:rPr>
              <a:t>Về kẻ thù của cách mạng</a:t>
            </a:r>
            <a:r>
              <a:rPr b="0" i="0" lang="en-US" sz="2800" u="none" cap="none" strike="noStrike">
                <a:solidFill>
                  <a:schemeClr val="dk1"/>
                </a:solidFill>
                <a:latin typeface="Calibri"/>
                <a:ea typeface="Calibri"/>
                <a:cs typeface="Calibri"/>
                <a:sym typeface="Calibri"/>
              </a:rPr>
              <a:t>: Bọn phản động thuộc địa và bè lũ tay sai của chúng.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a:t>
            </a:r>
            <a:r>
              <a:rPr b="0" i="1" lang="en-US" sz="2800" u="none" cap="none" strike="noStrike">
                <a:solidFill>
                  <a:schemeClr val="dk1"/>
                </a:solidFill>
                <a:latin typeface="Calibri"/>
                <a:ea typeface="Calibri"/>
                <a:cs typeface="Calibri"/>
                <a:sym typeface="Calibri"/>
              </a:rPr>
              <a:t>Về nhiệm vụ trước mắt của CM</a:t>
            </a:r>
            <a:r>
              <a:rPr b="0" i="0" lang="en-US" sz="2800" u="none" cap="none" strike="noStrike">
                <a:solidFill>
                  <a:schemeClr val="dk1"/>
                </a:solidFill>
                <a:latin typeface="Calibri"/>
                <a:ea typeface="Calibri"/>
                <a:cs typeface="Calibri"/>
                <a:sym typeface="Calibri"/>
              </a:rPr>
              <a:t>: Chống phát xít, chống chiến tranh đế quốc, chống bọn phản động thuộc địa và tay sai, đòi tự do, dân chủ, cơm áo, hòa bình.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Về Lực lượng: Thành lập mặt trận thống nhất nhân dân phản đế Đông Dương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a:t>
            </a:r>
            <a:r>
              <a:rPr b="0" i="1" lang="en-US" sz="2800" u="none" cap="none" strike="noStrike">
                <a:solidFill>
                  <a:schemeClr val="dk1"/>
                </a:solidFill>
                <a:latin typeface="Calibri"/>
                <a:ea typeface="Calibri"/>
                <a:cs typeface="Calibri"/>
                <a:sym typeface="Calibri"/>
              </a:rPr>
              <a:t>Về đoàn kết quốc tế</a:t>
            </a:r>
            <a:r>
              <a:rPr b="0" i="0" lang="en-US" sz="2800" u="none" cap="none" strike="noStrike">
                <a:solidFill>
                  <a:schemeClr val="dk1"/>
                </a:solidFill>
                <a:latin typeface="Calibri"/>
                <a:ea typeface="Calibri"/>
                <a:cs typeface="Calibri"/>
                <a:sym typeface="Calibri"/>
              </a:rPr>
              <a:t>: Đoàn kết chặt chẽ với giai cấp công nhân và Đảng cộng sản Pháp.</a:t>
            </a:r>
            <a:endParaRPr b="0" i="0" sz="1400" u="none" cap="none" strike="noStrike">
              <a:solidFill>
                <a:srgbClr val="000000"/>
              </a:solidFill>
              <a:latin typeface="Arial"/>
              <a:ea typeface="Arial"/>
              <a:cs typeface="Arial"/>
              <a:sym typeface="Arial"/>
            </a:endParaRPr>
          </a:p>
        </p:txBody>
      </p:sp>
      <p:sp>
        <p:nvSpPr>
          <p:cNvPr id="1041" name="Google Shape;1041;p72"/>
          <p:cNvSpPr txBox="1"/>
          <p:nvPr/>
        </p:nvSpPr>
        <p:spPr>
          <a:xfrm flipH="1">
            <a:off x="1228750" y="1129542"/>
            <a:ext cx="10464900" cy="10404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7/1936 Hội nghị Ban Chấp hành Trung ương Đảng Cộng sản Đông Dương diễn ra tại Thượng Hải – Trung Quốc do Lê Hồng Phong chủ trì. </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0" st="0"/>
                                            </p:txEl>
                                          </p:spTgt>
                                        </p:tgtEl>
                                        <p:attrNameLst>
                                          <p:attrName>style.visibility</p:attrName>
                                        </p:attrNameLst>
                                      </p:cBhvr>
                                      <p:to>
                                        <p:strVal val="visible"/>
                                      </p:to>
                                    </p:set>
                                    <p:animEffect filter="fade" transition="in">
                                      <p:cBhvr>
                                        <p:cTn dur="500"/>
                                        <p:tgtEl>
                                          <p:spTgt spid="10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1" st="1"/>
                                            </p:txEl>
                                          </p:spTgt>
                                        </p:tgtEl>
                                        <p:attrNameLst>
                                          <p:attrName>style.visibility</p:attrName>
                                        </p:attrNameLst>
                                      </p:cBhvr>
                                      <p:to>
                                        <p:strVal val="visible"/>
                                      </p:to>
                                    </p:set>
                                    <p:animEffect filter="fade" transition="in">
                                      <p:cBhvr>
                                        <p:cTn dur="500"/>
                                        <p:tgtEl>
                                          <p:spTgt spid="10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2" st="2"/>
                                            </p:txEl>
                                          </p:spTgt>
                                        </p:tgtEl>
                                        <p:attrNameLst>
                                          <p:attrName>style.visibility</p:attrName>
                                        </p:attrNameLst>
                                      </p:cBhvr>
                                      <p:to>
                                        <p:strVal val="visible"/>
                                      </p:to>
                                    </p:set>
                                    <p:animEffect filter="fade" transition="in">
                                      <p:cBhvr>
                                        <p:cTn dur="500"/>
                                        <p:tgtEl>
                                          <p:spTgt spid="10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3" st="3"/>
                                            </p:txEl>
                                          </p:spTgt>
                                        </p:tgtEl>
                                        <p:attrNameLst>
                                          <p:attrName>style.visibility</p:attrName>
                                        </p:attrNameLst>
                                      </p:cBhvr>
                                      <p:to>
                                        <p:strVal val="visible"/>
                                      </p:to>
                                    </p:set>
                                    <p:animEffect filter="fade" transition="in">
                                      <p:cBhvr>
                                        <p:cTn dur="500"/>
                                        <p:tgtEl>
                                          <p:spTgt spid="10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6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3"/>
          <p:cNvSpPr txBox="1"/>
          <p:nvPr/>
        </p:nvSpPr>
        <p:spPr>
          <a:xfrm>
            <a:off x="920376" y="1259542"/>
            <a:ext cx="10464800"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a:t>
            </a:r>
            <a:r>
              <a:rPr b="0" i="1" lang="en-US" sz="2800" u="none" cap="none" strike="noStrike">
                <a:solidFill>
                  <a:schemeClr val="dk1"/>
                </a:solidFill>
                <a:latin typeface="Calibri"/>
                <a:ea typeface="Calibri"/>
                <a:cs typeface="Calibri"/>
                <a:sym typeface="Calibri"/>
              </a:rPr>
              <a:t>Về hình thức tổ chức và biện pháp đấu tranh</a:t>
            </a:r>
            <a:r>
              <a:rPr b="0" i="0" lang="en-US" sz="2800" u="none" cap="none" strike="noStrike">
                <a:solidFill>
                  <a:schemeClr val="dk1"/>
                </a:solidFill>
                <a:latin typeface="Calibri"/>
                <a:ea typeface="Calibri"/>
                <a:cs typeface="Calibri"/>
                <a:sym typeface="Calibri"/>
              </a:rPr>
              <a:t>: đấu tranh công khai, hợp pháp và bán công khai, bán hợp pháp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a:t>
            </a:r>
            <a:r>
              <a:rPr b="0" i="1" lang="en-US" sz="2800" u="none" cap="none" strike="noStrike">
                <a:solidFill>
                  <a:schemeClr val="dk1"/>
                </a:solidFill>
                <a:latin typeface="Calibri"/>
                <a:ea typeface="Calibri"/>
                <a:cs typeface="Calibri"/>
                <a:sym typeface="Calibri"/>
              </a:rPr>
              <a:t>Về quan hệ giữa hai nhiệm vụ dân tộc và dân chủ</a:t>
            </a:r>
            <a:r>
              <a:rPr b="0" i="0" lang="en-US" sz="2800" u="none" cap="none" strike="noStrike">
                <a:solidFill>
                  <a:schemeClr val="dk1"/>
                </a:solidFill>
                <a:latin typeface="Calibri"/>
                <a:ea typeface="Calibri"/>
                <a:cs typeface="Calibri"/>
                <a:sym typeface="Calibri"/>
              </a:rPr>
              <a:t>: thể hiện trong văn kiện Chung quanh vấn đề chiến sách mới (10/1936): “Cuộc giải phóng dân tộc không nhất định phải kết chặt với cuộc cách mạng điền địa. Nghĩa là không thể nói rằng: muồn đánh đổ Đế quốc cần phải phát triển cách mạng điền địa, muốn giải quyết vấn đề điền địa cần phải đánh đổ đế quốc. Lý thuyết ấy có phần không xác đáng”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descr="DSC00935.JPG" id="1051" name="Google Shape;1051;p74"/>
          <p:cNvPicPr preferRelativeResize="0"/>
          <p:nvPr/>
        </p:nvPicPr>
        <p:blipFill rotWithShape="1">
          <a:blip r:embed="rId3">
            <a:alphaModFix/>
          </a:blip>
          <a:srcRect b="0" l="0" r="0" t="0"/>
          <a:stretch/>
        </p:blipFill>
        <p:spPr>
          <a:xfrm>
            <a:off x="1117600" y="2743200"/>
            <a:ext cx="5486400" cy="3087688"/>
          </a:xfrm>
          <a:prstGeom prst="rect">
            <a:avLst/>
          </a:prstGeom>
          <a:noFill/>
          <a:ln>
            <a:noFill/>
          </a:ln>
          <a:effectLst>
            <a:outerShdw blurRad="292100" rotWithShape="0" algn="tl" dir="2700000" dist="139700">
              <a:srgbClr val="333333">
                <a:alpha val="64313"/>
              </a:srgbClr>
            </a:outerShdw>
          </a:effectLst>
        </p:spPr>
      </p:pic>
      <p:pic>
        <p:nvPicPr>
          <p:cNvPr descr="BAO LAO DONG.jpg" id="1052" name="Google Shape;1052;p74"/>
          <p:cNvPicPr preferRelativeResize="0"/>
          <p:nvPr/>
        </p:nvPicPr>
        <p:blipFill rotWithShape="1">
          <a:blip r:embed="rId4">
            <a:alphaModFix/>
          </a:blip>
          <a:srcRect b="0" l="0" r="0" t="0"/>
          <a:stretch/>
        </p:blipFill>
        <p:spPr>
          <a:xfrm>
            <a:off x="6604000" y="1447800"/>
            <a:ext cx="5080000" cy="3379788"/>
          </a:xfrm>
          <a:prstGeom prst="rect">
            <a:avLst/>
          </a:prstGeom>
          <a:noFill/>
          <a:ln>
            <a:noFill/>
          </a:ln>
          <a:effectLst>
            <a:outerShdw blurRad="292100" rotWithShape="0" algn="tl" dir="2700000" dist="139700">
              <a:srgbClr val="333333">
                <a:alpha val="64313"/>
              </a:srgbClr>
            </a:outerShdw>
          </a:effectLst>
        </p:spPr>
      </p:pic>
      <p:sp>
        <p:nvSpPr>
          <p:cNvPr id="1053" name="Google Shape;1053;p74"/>
          <p:cNvSpPr txBox="1"/>
          <p:nvPr/>
        </p:nvSpPr>
        <p:spPr>
          <a:xfrm>
            <a:off x="914400" y="1600200"/>
            <a:ext cx="5486400"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Times New Roman"/>
                <a:ea typeface="Times New Roman"/>
                <a:cs typeface="Times New Roman"/>
                <a:sym typeface="Times New Roman"/>
              </a:rPr>
              <a:t>Một số tờ báo trong thời kỳ đấu tranh dân chủ 1936 - 1939</a:t>
            </a:r>
            <a:endParaRPr b="1" i="0" sz="2000" u="none" cap="none" strike="noStrike">
              <a:solidFill>
                <a:srgbClr val="C00000"/>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descr="BAO DAN CHUNG.jpg" id="1058" name="Google Shape;1058;p75"/>
          <p:cNvPicPr preferRelativeResize="0"/>
          <p:nvPr/>
        </p:nvPicPr>
        <p:blipFill rotWithShape="1">
          <a:blip r:embed="rId3">
            <a:alphaModFix/>
          </a:blip>
          <a:srcRect b="0" l="0" r="0" t="0"/>
          <a:stretch/>
        </p:blipFill>
        <p:spPr>
          <a:xfrm rot="1034680">
            <a:off x="7213600" y="1676400"/>
            <a:ext cx="2855384" cy="3124200"/>
          </a:xfrm>
          <a:prstGeom prst="rect">
            <a:avLst/>
          </a:prstGeom>
          <a:noFill/>
          <a:ln>
            <a:noFill/>
          </a:ln>
          <a:effectLst>
            <a:outerShdw blurRad="292100" rotWithShape="0" algn="tl" dir="2700000" dist="139700">
              <a:srgbClr val="333333">
                <a:alpha val="64313"/>
              </a:srgbClr>
            </a:outerShdw>
          </a:effectLst>
        </p:spPr>
      </p:pic>
      <p:pic>
        <p:nvPicPr>
          <p:cNvPr descr="DSC00913.JPG" id="1059" name="Google Shape;1059;p75"/>
          <p:cNvPicPr preferRelativeResize="0"/>
          <p:nvPr/>
        </p:nvPicPr>
        <p:blipFill rotWithShape="1">
          <a:blip r:embed="rId4">
            <a:alphaModFix/>
          </a:blip>
          <a:srcRect b="0" l="0" r="0" t="0"/>
          <a:stretch/>
        </p:blipFill>
        <p:spPr>
          <a:xfrm>
            <a:off x="1016000" y="3124201"/>
            <a:ext cx="5791200" cy="3262313"/>
          </a:xfrm>
          <a:prstGeom prst="rect">
            <a:avLst/>
          </a:prstGeom>
          <a:noFill/>
          <a:ln>
            <a:noFill/>
          </a:ln>
          <a:effectLst>
            <a:outerShdw blurRad="292100" rotWithShape="0" algn="tl" dir="2700000" dist="139700">
              <a:srgbClr val="333333">
                <a:alpha val="64313"/>
              </a:srgbClr>
            </a:outerShdw>
          </a:effectLst>
        </p:spPr>
      </p:pic>
      <p:pic>
        <p:nvPicPr>
          <p:cNvPr descr="Bao danchung.jpg" id="1060" name="Google Shape;1060;p75"/>
          <p:cNvPicPr preferRelativeResize="0"/>
          <p:nvPr/>
        </p:nvPicPr>
        <p:blipFill rotWithShape="1">
          <a:blip r:embed="rId5">
            <a:alphaModFix/>
          </a:blip>
          <a:srcRect b="0" l="0" r="0" t="0"/>
          <a:stretch/>
        </p:blipFill>
        <p:spPr>
          <a:xfrm>
            <a:off x="9042401" y="4038600"/>
            <a:ext cx="2673351" cy="2667000"/>
          </a:xfrm>
          <a:prstGeom prst="rect">
            <a:avLst/>
          </a:prstGeom>
          <a:noFill/>
          <a:ln>
            <a:noFill/>
          </a:ln>
          <a:effectLst>
            <a:outerShdw blurRad="292100" rotWithShape="0" algn="tl" dir="2700000" dist="139700">
              <a:srgbClr val="333333">
                <a:alpha val="64313"/>
              </a:srgbClr>
            </a:outerShdw>
          </a:effectLst>
        </p:spPr>
      </p:pic>
      <p:sp>
        <p:nvSpPr>
          <p:cNvPr id="1061" name="Google Shape;1061;p75"/>
          <p:cNvSpPr txBox="1"/>
          <p:nvPr/>
        </p:nvSpPr>
        <p:spPr>
          <a:xfrm>
            <a:off x="304800" y="685800"/>
            <a:ext cx="7721600" cy="182880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Báo dân chúng – cơ quan ngôn luận của Đảng Cộng sản Đông Dương, lần đầu tiên phát hành công khai tại Sài Gòn, mỗi ngày từ 5.000 đến 15.000 bản</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2"/>
          <p:cNvSpPr txBox="1"/>
          <p:nvPr/>
        </p:nvSpPr>
        <p:spPr>
          <a:xfrm>
            <a:off x="845671" y="1361420"/>
            <a:ext cx="100584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Thứ ba, Quyết định xúc tiến chuẩn bị khởi nghĩa vũ trang</a:t>
            </a:r>
            <a:endParaRPr b="0" i="0" sz="1400" u="none" cap="none" strike="noStrike">
              <a:solidFill>
                <a:srgbClr val="000000"/>
              </a:solidFill>
              <a:latin typeface="Arial"/>
              <a:ea typeface="Arial"/>
              <a:cs typeface="Arial"/>
              <a:sym typeface="Arial"/>
            </a:endParaRPr>
          </a:p>
        </p:txBody>
      </p:sp>
      <p:pic>
        <p:nvPicPr>
          <p:cNvPr descr="du kich cu chi" id="1067" name="Google Shape;1067;p92"/>
          <p:cNvPicPr preferRelativeResize="0"/>
          <p:nvPr/>
        </p:nvPicPr>
        <p:blipFill rotWithShape="1">
          <a:blip r:embed="rId3">
            <a:alphaModFix/>
          </a:blip>
          <a:srcRect b="0" l="0" r="0" t="0"/>
          <a:stretch/>
        </p:blipFill>
        <p:spPr>
          <a:xfrm>
            <a:off x="4775200" y="3200400"/>
            <a:ext cx="3810000" cy="1857375"/>
          </a:xfrm>
          <a:prstGeom prst="rect">
            <a:avLst/>
          </a:prstGeom>
          <a:noFill/>
          <a:ln>
            <a:noFill/>
          </a:ln>
        </p:spPr>
      </p:pic>
      <p:pic>
        <p:nvPicPr>
          <p:cNvPr descr="dukichbacson" id="1068" name="Google Shape;1068;p92"/>
          <p:cNvPicPr preferRelativeResize="0"/>
          <p:nvPr/>
        </p:nvPicPr>
        <p:blipFill rotWithShape="1">
          <a:blip r:embed="rId4">
            <a:alphaModFix/>
          </a:blip>
          <a:srcRect b="0" l="0" r="0" t="0"/>
          <a:stretch/>
        </p:blipFill>
        <p:spPr>
          <a:xfrm>
            <a:off x="8940800" y="3124201"/>
            <a:ext cx="2946400" cy="1914525"/>
          </a:xfrm>
          <a:prstGeom prst="rect">
            <a:avLst/>
          </a:prstGeom>
          <a:noFill/>
          <a:ln>
            <a:noFill/>
          </a:ln>
        </p:spPr>
      </p:pic>
      <p:pic>
        <p:nvPicPr>
          <p:cNvPr descr="doi_du_kich_ba_to_500_02" id="1069" name="Google Shape;1069;p92"/>
          <p:cNvPicPr preferRelativeResize="0"/>
          <p:nvPr/>
        </p:nvPicPr>
        <p:blipFill rotWithShape="1">
          <a:blip r:embed="rId5">
            <a:alphaModFix/>
          </a:blip>
          <a:srcRect b="0" l="0" r="0" t="0"/>
          <a:stretch/>
        </p:blipFill>
        <p:spPr>
          <a:xfrm>
            <a:off x="609600" y="2971801"/>
            <a:ext cx="4064000" cy="2606675"/>
          </a:xfrm>
          <a:prstGeom prst="rect">
            <a:avLst/>
          </a:prstGeom>
          <a:noFill/>
          <a:ln>
            <a:noFill/>
          </a:ln>
        </p:spPr>
      </p:pic>
      <p:sp>
        <p:nvSpPr>
          <p:cNvPr id="1070" name="Google Shape;1070;p92"/>
          <p:cNvSpPr txBox="1"/>
          <p:nvPr/>
        </p:nvSpPr>
        <p:spPr>
          <a:xfrm>
            <a:off x="1117600" y="5943601"/>
            <a:ext cx="30480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Du kích Bắc Sơn</a:t>
            </a:r>
            <a:endParaRPr b="0" i="0" sz="1400" u="none" cap="none" strike="noStrike">
              <a:solidFill>
                <a:srgbClr val="000000"/>
              </a:solidFill>
              <a:latin typeface="Arial"/>
              <a:ea typeface="Arial"/>
              <a:cs typeface="Arial"/>
              <a:sym typeface="Arial"/>
            </a:endParaRPr>
          </a:p>
        </p:txBody>
      </p:sp>
      <p:sp>
        <p:nvSpPr>
          <p:cNvPr id="1071" name="Google Shape;1071;p92"/>
          <p:cNvSpPr txBox="1"/>
          <p:nvPr/>
        </p:nvSpPr>
        <p:spPr>
          <a:xfrm>
            <a:off x="4978400" y="5334001"/>
            <a:ext cx="30480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Du kích Củ Chi</a:t>
            </a:r>
            <a:endParaRPr b="0" i="0" sz="1400" u="none" cap="none" strike="noStrike">
              <a:solidFill>
                <a:srgbClr val="000000"/>
              </a:solidFill>
              <a:latin typeface="Arial"/>
              <a:ea typeface="Arial"/>
              <a:cs typeface="Arial"/>
              <a:sym typeface="Arial"/>
            </a:endParaRPr>
          </a:p>
        </p:txBody>
      </p:sp>
      <p:sp>
        <p:nvSpPr>
          <p:cNvPr id="1072" name="Google Shape;1072;p92"/>
          <p:cNvSpPr txBox="1"/>
          <p:nvPr/>
        </p:nvSpPr>
        <p:spPr>
          <a:xfrm>
            <a:off x="8636000" y="5181601"/>
            <a:ext cx="30480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Du kích Ba Tơ</a:t>
            </a:r>
            <a:endParaRPr b="0" i="0" sz="1400" u="none" cap="none" strike="noStrike">
              <a:solidFill>
                <a:srgbClr val="000000"/>
              </a:solidFill>
              <a:latin typeface="Arial"/>
              <a:ea typeface="Arial"/>
              <a:cs typeface="Arial"/>
              <a:sym typeface="Arial"/>
            </a:endParaRPr>
          </a:p>
        </p:txBody>
      </p:sp>
      <p:sp>
        <p:nvSpPr>
          <p:cNvPr id="1073" name="Google Shape;1073;p92"/>
          <p:cNvSpPr txBox="1"/>
          <p:nvPr/>
        </p:nvSpPr>
        <p:spPr>
          <a:xfrm>
            <a:off x="1117600" y="1905000"/>
            <a:ext cx="99567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Phát triển lực lượng cách mạng bằng các đội du kích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3"/>
          <p:cNvSpPr/>
          <p:nvPr/>
        </p:nvSpPr>
        <p:spPr>
          <a:xfrm>
            <a:off x="7416800" y="2133600"/>
            <a:ext cx="5079996" cy="3733776"/>
          </a:xfrm>
          <a:prstGeom prst="irregularSeal1">
            <a:avLst/>
          </a:prstGeom>
          <a:solidFill>
            <a:schemeClr val="dk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7/1942-2/1943, Liên Xô thắng lớn trong chiến dịch Xtalingrat</a:t>
            </a:r>
            <a:endParaRPr b="0" i="0" sz="1400" u="none" cap="none" strike="noStrike">
              <a:solidFill>
                <a:srgbClr val="000000"/>
              </a:solidFill>
              <a:latin typeface="Arial"/>
              <a:ea typeface="Arial"/>
              <a:cs typeface="Arial"/>
              <a:sym typeface="Arial"/>
            </a:endParaRPr>
          </a:p>
        </p:txBody>
      </p:sp>
      <p:pic>
        <p:nvPicPr>
          <p:cNvPr descr="chien dich Xtalingrat.jpg" id="1079" name="Google Shape;1079;p93"/>
          <p:cNvPicPr preferRelativeResize="0"/>
          <p:nvPr/>
        </p:nvPicPr>
        <p:blipFill rotWithShape="1">
          <a:blip r:embed="rId3">
            <a:alphaModFix/>
          </a:blip>
          <a:srcRect b="0" l="0" r="0" t="0"/>
          <a:stretch/>
        </p:blipFill>
        <p:spPr>
          <a:xfrm>
            <a:off x="6604000" y="1143000"/>
            <a:ext cx="1769533" cy="1981200"/>
          </a:xfrm>
          <a:prstGeom prst="rect">
            <a:avLst/>
          </a:prstGeom>
          <a:noFill/>
          <a:ln>
            <a:noFill/>
          </a:ln>
          <a:effectLst>
            <a:outerShdw blurRad="292100" rotWithShape="0" algn="tl" dir="2700000" dist="139700">
              <a:srgbClr val="333333">
                <a:alpha val="64705"/>
              </a:srgbClr>
            </a:outerShdw>
          </a:effectLst>
        </p:spPr>
      </p:pic>
      <p:pic>
        <p:nvPicPr>
          <p:cNvPr descr="CTTG II TU 1942-1945.jpg" id="1080" name="Google Shape;1080;p93"/>
          <p:cNvPicPr preferRelativeResize="0"/>
          <p:nvPr/>
        </p:nvPicPr>
        <p:blipFill rotWithShape="1">
          <a:blip r:embed="rId4">
            <a:alphaModFix/>
          </a:blip>
          <a:srcRect b="0" l="0" r="0" t="0"/>
          <a:stretch/>
        </p:blipFill>
        <p:spPr>
          <a:xfrm>
            <a:off x="1" y="2286000"/>
            <a:ext cx="7056967" cy="2971800"/>
          </a:xfrm>
          <a:prstGeom prst="rect">
            <a:avLst/>
          </a:prstGeom>
          <a:noFill/>
          <a:ln>
            <a:noFill/>
          </a:ln>
          <a:effectLst>
            <a:outerShdw blurRad="292100" rotWithShape="0" algn="tl" dir="2700000" dist="139700">
              <a:srgbClr val="333333">
                <a:alpha val="64705"/>
              </a:srgbClr>
            </a:outerShdw>
          </a:effectLst>
        </p:spPr>
      </p:pic>
      <p:pic>
        <p:nvPicPr>
          <p:cNvPr descr="quan doi LX trong Xtalingrat.jpg" id="1081" name="Google Shape;1081;p93"/>
          <p:cNvPicPr preferRelativeResize="0"/>
          <p:nvPr/>
        </p:nvPicPr>
        <p:blipFill rotWithShape="1">
          <a:blip r:embed="rId5">
            <a:alphaModFix/>
          </a:blip>
          <a:srcRect b="0" l="0" r="0" t="0"/>
          <a:stretch/>
        </p:blipFill>
        <p:spPr>
          <a:xfrm>
            <a:off x="6908800" y="1"/>
            <a:ext cx="3583517" cy="1971675"/>
          </a:xfrm>
          <a:prstGeom prst="rect">
            <a:avLst/>
          </a:prstGeom>
          <a:noFill/>
          <a:ln>
            <a:noFill/>
          </a:ln>
          <a:effectLst>
            <a:outerShdw blurRad="292100" rotWithShape="0" algn="tl" dir="2700000" dist="139700">
              <a:srgbClr val="333333">
                <a:alpha val="64705"/>
              </a:srgbClr>
            </a:outerShdw>
          </a:effectLst>
        </p:spPr>
      </p:pic>
      <p:sp>
        <p:nvSpPr>
          <p:cNvPr id="1082" name="Google Shape;1082;p93"/>
          <p:cNvSpPr/>
          <p:nvPr/>
        </p:nvSpPr>
        <p:spPr>
          <a:xfrm>
            <a:off x="3759200" y="914400"/>
            <a:ext cx="2743200" cy="2743202"/>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61092E"/>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3" name="Google Shape;1083;p93"/>
          <p:cNvSpPr/>
          <p:nvPr/>
        </p:nvSpPr>
        <p:spPr>
          <a:xfrm>
            <a:off x="4978400" y="5486400"/>
            <a:ext cx="711300" cy="457200"/>
          </a:xfrm>
          <a:prstGeom prst="rightArrow">
            <a:avLst>
              <a:gd fmla="val 50000" name="adj1"/>
              <a:gd fmla="val 29167" name="adj2"/>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4" name="Google Shape;1084;p93"/>
          <p:cNvSpPr txBox="1"/>
          <p:nvPr/>
        </p:nvSpPr>
        <p:spPr>
          <a:xfrm>
            <a:off x="6299200" y="5486400"/>
            <a:ext cx="5588100" cy="94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Tạo bước ngoặt xoay chuyển cục diện chiến tranh</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99"/>
          <p:cNvSpPr/>
          <p:nvPr/>
        </p:nvSpPr>
        <p:spPr>
          <a:xfrm>
            <a:off x="2605741" y="528170"/>
            <a:ext cx="8555318" cy="4572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Ý nghĩa của sự chuyển hướng chỉ đạo chiến lược </a:t>
            </a:r>
            <a:endParaRPr b="0" i="0" sz="1400" u="none" cap="none" strike="noStrike">
              <a:solidFill>
                <a:srgbClr val="000000"/>
              </a:solidFill>
              <a:latin typeface="Arial"/>
              <a:ea typeface="Arial"/>
              <a:cs typeface="Arial"/>
              <a:sym typeface="Arial"/>
            </a:endParaRPr>
          </a:p>
        </p:txBody>
      </p:sp>
      <p:sp>
        <p:nvSpPr>
          <p:cNvPr id="1090" name="Google Shape;1090;p99"/>
          <p:cNvSpPr/>
          <p:nvPr/>
        </p:nvSpPr>
        <p:spPr>
          <a:xfrm>
            <a:off x="209551" y="1889245"/>
            <a:ext cx="11785600" cy="3323987"/>
          </a:xfrm>
          <a:prstGeom prst="rect">
            <a:avLst/>
          </a:prstGeom>
          <a:noFill/>
          <a:ln>
            <a:noFill/>
          </a:ln>
        </p:spPr>
        <p:txBody>
          <a:bodyPr anchorCtr="0" anchor="ctr" bIns="45700" lIns="91425" spcFirstLastPara="1" rIns="91425" wrap="square" tIns="45700">
            <a:spAutoFit/>
          </a:bodyPr>
          <a:lstStyle/>
          <a:p>
            <a:pPr indent="0" lvl="0" marL="0" marR="0" rtl="0" algn="just">
              <a:lnSpc>
                <a:spcPct val="125000"/>
              </a:lnSpc>
              <a:spcBef>
                <a:spcPts val="0"/>
              </a:spcBef>
              <a:spcAft>
                <a:spcPts val="0"/>
              </a:spcAft>
              <a:buClr>
                <a:srgbClr val="000000"/>
              </a:buClr>
              <a:buSzPts val="2400"/>
              <a:buFont typeface="Arial"/>
              <a:buNone/>
            </a:pPr>
            <a:r>
              <a:rPr b="1" i="0" lang="en-US" sz="2400" u="none" cap="none" strike="noStrike">
                <a:solidFill>
                  <a:schemeClr val="dk2"/>
                </a:solidFill>
                <a:latin typeface="Arial"/>
                <a:ea typeface="Arial"/>
                <a:cs typeface="Arial"/>
                <a:sym typeface="Arial"/>
              </a:rPr>
              <a:t>- Về lý luận: </a:t>
            </a:r>
            <a:endParaRPr b="1" i="0" sz="2400" u="none" cap="none" strike="noStrike">
              <a:solidFill>
                <a:schemeClr val="dk2"/>
              </a:solidFill>
              <a:latin typeface="Arial"/>
              <a:ea typeface="Arial"/>
              <a:cs typeface="Arial"/>
              <a:sym typeface="Arial"/>
            </a:endParaRPr>
          </a:p>
          <a:p>
            <a:pPr indent="0" lvl="0" marL="0" marR="0" rtl="0" algn="just">
              <a:lnSpc>
                <a:spcPct val="125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 </a:t>
            </a:r>
            <a:r>
              <a:rPr b="0" i="0" lang="en-US" sz="2400" u="none" cap="none" strike="noStrike">
                <a:solidFill>
                  <a:schemeClr val="dk1"/>
                </a:solidFill>
                <a:latin typeface="Arial"/>
                <a:ea typeface="Arial"/>
                <a:cs typeface="Arial"/>
                <a:sym typeface="Arial"/>
              </a:rPr>
              <a:t>Đã thể hiện đường lối đúng đắn,tinh tần độc lập, sáng tạo, tự chủ của Đảng ta. Ban chấp hành trung ương Đảng ta đã hoàn thiện việc chuyển hướng chỉ đạo chiến lược để giải quyết mục tiêu độc lập dân tộc và đề ra nhiều chủ trương đúng đắn để thực hiện mục tiêu ấy.</a:t>
            </a:r>
            <a:endParaRPr b="0" i="0" sz="2400" u="none" cap="none" strike="noStrike">
              <a:solidFill>
                <a:schemeClr val="dk1"/>
              </a:solidFill>
              <a:latin typeface="Arial"/>
              <a:ea typeface="Arial"/>
              <a:cs typeface="Arial"/>
              <a:sym typeface="Arial"/>
            </a:endParaRPr>
          </a:p>
          <a:p>
            <a:pPr indent="0" lvl="0" marL="0" marR="0" rtl="0" algn="just">
              <a:lnSpc>
                <a:spcPct val="125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 Đường lối đúng đắn của Đảng là lá ngọn cờ dẫn đường cho nhân dân ta tiến lên giành thắng lợi trong sự nghiệp đánh pháp, đuổi Nhật, giành độc lập tự do.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descr="31.jpg" id="1095" name="Google Shape;1095;p94"/>
          <p:cNvPicPr preferRelativeResize="0"/>
          <p:nvPr/>
        </p:nvPicPr>
        <p:blipFill rotWithShape="1">
          <a:blip r:embed="rId3">
            <a:alphaModFix/>
          </a:blip>
          <a:srcRect b="0" l="0" r="0" t="0"/>
          <a:stretch/>
        </p:blipFill>
        <p:spPr>
          <a:xfrm>
            <a:off x="7315200" y="762001"/>
            <a:ext cx="3962401" cy="2030412"/>
          </a:xfrm>
          <a:prstGeom prst="rect">
            <a:avLst/>
          </a:prstGeom>
          <a:noFill/>
          <a:ln>
            <a:noFill/>
          </a:ln>
        </p:spPr>
      </p:pic>
      <p:pic>
        <p:nvPicPr>
          <p:cNvPr descr="BAO GIAI PHONG.jpg" id="1096" name="Google Shape;1096;p94"/>
          <p:cNvPicPr preferRelativeResize="0"/>
          <p:nvPr/>
        </p:nvPicPr>
        <p:blipFill rotWithShape="1">
          <a:blip r:embed="rId4">
            <a:alphaModFix/>
          </a:blip>
          <a:srcRect b="0" l="0" r="0" t="0"/>
          <a:stretch/>
        </p:blipFill>
        <p:spPr>
          <a:xfrm rot="940638">
            <a:off x="6625168" y="3048000"/>
            <a:ext cx="4068233" cy="2214562"/>
          </a:xfrm>
          <a:prstGeom prst="rect">
            <a:avLst/>
          </a:prstGeom>
          <a:noFill/>
          <a:ln>
            <a:noFill/>
          </a:ln>
          <a:effectLst>
            <a:outerShdw blurRad="292100" rotWithShape="0" algn="tl" dir="2700000" dist="139700">
              <a:srgbClr val="333333">
                <a:alpha val="64705"/>
              </a:srgbClr>
            </a:outerShdw>
          </a:effectLst>
        </p:spPr>
      </p:pic>
      <p:pic>
        <p:nvPicPr>
          <p:cNvPr descr="BAO PHAN DE.jpg" id="1097" name="Google Shape;1097;p94"/>
          <p:cNvPicPr preferRelativeResize="0"/>
          <p:nvPr/>
        </p:nvPicPr>
        <p:blipFill rotWithShape="1">
          <a:blip r:embed="rId5">
            <a:alphaModFix/>
          </a:blip>
          <a:srcRect b="0" l="0" r="0" t="0"/>
          <a:stretch/>
        </p:blipFill>
        <p:spPr>
          <a:xfrm>
            <a:off x="3352800" y="457200"/>
            <a:ext cx="3115734" cy="4419599"/>
          </a:xfrm>
          <a:prstGeom prst="rect">
            <a:avLst/>
          </a:prstGeom>
          <a:noFill/>
          <a:ln>
            <a:noFill/>
          </a:ln>
          <a:effectLst>
            <a:outerShdw blurRad="292100" rotWithShape="0" algn="tl" dir="2700000" dist="139700">
              <a:srgbClr val="333333">
                <a:alpha val="64705"/>
              </a:srgbClr>
            </a:outerShdw>
          </a:effectLst>
        </p:spPr>
      </p:pic>
      <p:pic>
        <p:nvPicPr>
          <p:cNvPr descr="Báo VNDL - CQTT CUA MTVM-SO 181 NGAY 201043-KGKN.jpg" id="1098" name="Google Shape;1098;p94"/>
          <p:cNvPicPr preferRelativeResize="0"/>
          <p:nvPr/>
        </p:nvPicPr>
        <p:blipFill rotWithShape="1">
          <a:blip r:embed="rId6">
            <a:alphaModFix/>
          </a:blip>
          <a:srcRect b="0" l="0" r="0" t="0"/>
          <a:stretch/>
        </p:blipFill>
        <p:spPr>
          <a:xfrm rot="-1307162">
            <a:off x="912284" y="2268538"/>
            <a:ext cx="2794000" cy="2857500"/>
          </a:xfrm>
          <a:prstGeom prst="rect">
            <a:avLst/>
          </a:prstGeom>
          <a:noFill/>
          <a:ln>
            <a:noFill/>
          </a:ln>
          <a:effectLst>
            <a:outerShdw blurRad="292100" rotWithShape="0" algn="tl" dir="2700000" dist="139700">
              <a:srgbClr val="333333">
                <a:alpha val="64705"/>
              </a:srgbClr>
            </a:outerShdw>
          </a:effectLst>
        </p:spPr>
      </p:pic>
      <p:sp>
        <p:nvSpPr>
          <p:cNvPr id="1099" name="Google Shape;1099;p94"/>
          <p:cNvSpPr txBox="1"/>
          <p:nvPr/>
        </p:nvSpPr>
        <p:spPr>
          <a:xfrm>
            <a:off x="609600" y="5181600"/>
            <a:ext cx="5892900" cy="990600"/>
          </a:xfrm>
          <a:prstGeom prst="rect">
            <a:avLst/>
          </a:prstGeom>
          <a:gradFill>
            <a:gsLst>
              <a:gs pos="0">
                <a:srgbClr val="9A9A9A"/>
              </a:gs>
              <a:gs pos="50000">
                <a:srgbClr val="8D8D8D"/>
              </a:gs>
              <a:gs pos="100000">
                <a:srgbClr val="787878"/>
              </a:gs>
            </a:gsLst>
            <a:lin ang="5400012" scaled="0"/>
          </a:grad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MỘT SỐ TỜ BÁO TUYÊN TRUYỀN CỦA ĐẢNG VÀ MẶT TRẬN TRONG GIAI ĐOẠN NÀY</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descr="32.jpg" id="1104" name="Google Shape;1104;p95"/>
          <p:cNvPicPr preferRelativeResize="0"/>
          <p:nvPr/>
        </p:nvPicPr>
        <p:blipFill rotWithShape="1">
          <a:blip r:embed="rId3">
            <a:alphaModFix/>
          </a:blip>
          <a:srcRect b="6692" l="1541" r="1531" t="4060"/>
          <a:stretch/>
        </p:blipFill>
        <p:spPr>
          <a:xfrm>
            <a:off x="4978400" y="3124200"/>
            <a:ext cx="6299201" cy="3201989"/>
          </a:xfrm>
          <a:prstGeom prst="rect">
            <a:avLst/>
          </a:prstGeom>
          <a:noFill/>
          <a:ln>
            <a:noFill/>
          </a:ln>
          <a:effectLst>
            <a:outerShdw blurRad="292100" rotWithShape="0" algn="tl" dir="2700000" dist="139700">
              <a:srgbClr val="333333">
                <a:alpha val="64705"/>
              </a:srgbClr>
            </a:outerShdw>
          </a:effectLst>
        </p:spPr>
      </p:pic>
      <p:pic>
        <p:nvPicPr>
          <p:cNvPr descr="22121944, Đội Việt Nam Tuyên truyền Giải phóng quân.jpg" id="1105" name="Google Shape;1105;p95"/>
          <p:cNvPicPr preferRelativeResize="0"/>
          <p:nvPr/>
        </p:nvPicPr>
        <p:blipFill rotWithShape="1">
          <a:blip r:embed="rId4">
            <a:alphaModFix/>
          </a:blip>
          <a:srcRect b="0" l="0" r="0" t="0"/>
          <a:stretch/>
        </p:blipFill>
        <p:spPr>
          <a:xfrm>
            <a:off x="548217" y="1309688"/>
            <a:ext cx="4041185" cy="3810000"/>
          </a:xfrm>
          <a:prstGeom prst="rect">
            <a:avLst/>
          </a:prstGeom>
          <a:noFill/>
          <a:ln>
            <a:noFill/>
          </a:ln>
          <a:effectLst>
            <a:reflection blurRad="0" dir="5400000" dist="5000" endA="0" endPos="30000" fadeDir="5400012" kx="0" rotWithShape="0" algn="bl" stA="30000" stPos="0" sy="-100000" ky="0"/>
          </a:effectLst>
        </p:spPr>
      </p:pic>
      <p:pic>
        <p:nvPicPr>
          <p:cNvPr descr="CO VNTTGPQ GP TNGUYEN 200845.jpg" id="1106" name="Google Shape;1106;p95"/>
          <p:cNvPicPr preferRelativeResize="0"/>
          <p:nvPr/>
        </p:nvPicPr>
        <p:blipFill rotWithShape="1">
          <a:blip r:embed="rId5">
            <a:alphaModFix/>
          </a:blip>
          <a:srcRect b="0" l="0" r="0" t="0"/>
          <a:stretch/>
        </p:blipFill>
        <p:spPr>
          <a:xfrm>
            <a:off x="4673600" y="1066800"/>
            <a:ext cx="3810000" cy="1905000"/>
          </a:xfrm>
          <a:prstGeom prst="rect">
            <a:avLst/>
          </a:prstGeom>
          <a:noFill/>
          <a:ln>
            <a:noFill/>
          </a:ln>
          <a:effectLst>
            <a:outerShdw blurRad="292100" rotWithShape="0" algn="tl" dir="2700000" dist="139700">
              <a:srgbClr val="333333">
                <a:alpha val="64705"/>
              </a:srgbClr>
            </a:outerShdw>
          </a:effectLst>
        </p:spPr>
      </p:pic>
      <p:pic>
        <p:nvPicPr>
          <p:cNvPr descr="DSC00843" id="1107" name="Google Shape;1107;p95"/>
          <p:cNvPicPr preferRelativeResize="0"/>
          <p:nvPr/>
        </p:nvPicPr>
        <p:blipFill rotWithShape="1">
          <a:blip r:embed="rId6">
            <a:alphaModFix/>
          </a:blip>
          <a:srcRect b="0" l="9147" r="4874" t="0"/>
          <a:stretch/>
        </p:blipFill>
        <p:spPr>
          <a:xfrm>
            <a:off x="8636000" y="1109664"/>
            <a:ext cx="2844801" cy="1862137"/>
          </a:xfrm>
          <a:prstGeom prst="rect">
            <a:avLst/>
          </a:prstGeom>
          <a:noFill/>
          <a:ln>
            <a:noFill/>
          </a:ln>
          <a:effectLst>
            <a:outerShdw blurRad="292100" rotWithShape="0" algn="tl" dir="2700000" dist="139700">
              <a:srgbClr val="333333">
                <a:alpha val="64705"/>
              </a:srgbClr>
            </a:outerShdw>
          </a:effectLst>
        </p:spPr>
      </p:pic>
      <p:sp>
        <p:nvSpPr>
          <p:cNvPr id="1108" name="Google Shape;1108;p95"/>
          <p:cNvSpPr txBox="1"/>
          <p:nvPr/>
        </p:nvSpPr>
        <p:spPr>
          <a:xfrm>
            <a:off x="0" y="5486401"/>
            <a:ext cx="4673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CHỈ THỊ THÀNH LẬP, LỄ THÀNH LẬP, CỜ VÀ VŨ KHÍ CỦA ĐỘI VIỆT NAM TUYÊN TRUYỀN GIẢI PHÓNG QUÂN (22/12/1944)</a:t>
            </a:r>
            <a:endParaRPr b="0" i="0" sz="1600" u="none" cap="none" strike="noStrike">
              <a:solidFill>
                <a:schemeClr val="dk1"/>
              </a:solidFill>
              <a:latin typeface="Calibri"/>
              <a:ea typeface="Calibri"/>
              <a:cs typeface="Calibri"/>
              <a:sym typeface="Calibri"/>
            </a:endParaRPr>
          </a:p>
        </p:txBody>
      </p:sp>
      <p:sp>
        <p:nvSpPr>
          <p:cNvPr id="1109" name="Google Shape;1109;p95"/>
          <p:cNvSpPr txBox="1"/>
          <p:nvPr/>
        </p:nvSpPr>
        <p:spPr>
          <a:xfrm>
            <a:off x="609600" y="304801"/>
            <a:ext cx="11582400" cy="519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Thành lập đội Việt Nam tuyên truyền giải phóng quân</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nvSpPr>
        <p:spPr>
          <a:xfrm>
            <a:off x="2291977" y="565152"/>
            <a:ext cx="932628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Chỉ thị thành lập Đội Việt Nam Tuyên truyền Giải phóng quân</a:t>
            </a:r>
            <a:endParaRPr b="0" i="0" sz="2000" u="none" cap="none" strike="noStrike">
              <a:solidFill>
                <a:schemeClr val="dk1"/>
              </a:solidFill>
              <a:latin typeface="Calibri"/>
              <a:ea typeface="Calibri"/>
              <a:cs typeface="Calibri"/>
              <a:sym typeface="Calibri"/>
            </a:endParaRPr>
          </a:p>
        </p:txBody>
      </p:sp>
      <p:sp>
        <p:nvSpPr>
          <p:cNvPr id="1115" name="Google Shape;1115;p96"/>
          <p:cNvSpPr txBox="1"/>
          <p:nvPr/>
        </p:nvSpPr>
        <p:spPr>
          <a:xfrm>
            <a:off x="304800" y="1402976"/>
            <a:ext cx="11887200" cy="4524315"/>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1. </a:t>
            </a:r>
            <a:r>
              <a:rPr b="1" i="1" lang="en-US" sz="1800" u="none" cap="none" strike="noStrike">
                <a:solidFill>
                  <a:schemeClr val="dk1"/>
                </a:solidFill>
                <a:latin typeface="Calibri"/>
                <a:ea typeface="Calibri"/>
                <a:cs typeface="Calibri"/>
                <a:sym typeface="Calibri"/>
              </a:rPr>
              <a:t>Tên</a:t>
            </a:r>
            <a:r>
              <a:rPr b="0" i="1" lang="en-US" sz="1800" u="none" cap="none" strike="noStrike">
                <a:solidFill>
                  <a:schemeClr val="dk1"/>
                </a:solidFill>
                <a:latin typeface="Calibri"/>
                <a:ea typeface="Calibri"/>
                <a:cs typeface="Calibri"/>
                <a:sym typeface="Calibri"/>
              </a:rPr>
              <a:t>: Đội Việt Nam Tuyên truyền Giải phóng quân nghĩa là chính trị trọng hơn quân sự. Nó là đội tuyên truyền. Vì muốn có kết quả thì về quân sự, nguyên tắc chính là tập trung lực lượng,cho nên,theo chỉ thị mới của Đoàn thể, sẽ chọn lọc trong hàng ngũ những du kích Cao - Bắc - Lạng số cán bộ và đội viên kiên quyết, hăng hái nhất và sẽ tập trung một phần lớn vũ khí để lập ra đội chủ lực.</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Vì cuộc kháng chiến của ta là cuộc kháng chiến của toàn dân cần phải động viên toàn dân, vũ trang toàn dân,cho nên trong khi tập trung lực lượng để lập một đội quân đầu tiên, cần phải duy trì lực lượng vũ trang trong các địa phương cùng phối hợp hành động và giúp đỡ về mọi phương diện. Đội quân chủ lực trái lại có nhiệm vụ dìu dắt các đội vũ trang của địa phương, giúp đỡ huấn luyện, giúp đỡ vũ khí nếu có thể được,làm cho các đội này trưởng thành mãi lên.</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2. </a:t>
            </a:r>
            <a:r>
              <a:rPr b="1" i="1" lang="en-US" sz="1800" u="none" cap="none" strike="noStrike">
                <a:solidFill>
                  <a:schemeClr val="dk1"/>
                </a:solidFill>
                <a:latin typeface="Calibri"/>
                <a:ea typeface="Calibri"/>
                <a:cs typeface="Calibri"/>
                <a:sym typeface="Calibri"/>
              </a:rPr>
              <a:t>Đối với các đội vũ trang địa phương</a:t>
            </a:r>
            <a:r>
              <a:rPr b="0" i="1" lang="en-US" sz="1800" u="none" cap="none" strike="noStrike">
                <a:solidFill>
                  <a:schemeClr val="dk1"/>
                </a:solidFill>
                <a:latin typeface="Calibri"/>
                <a:ea typeface="Calibri"/>
                <a:cs typeface="Calibri"/>
                <a:sym typeface="Calibri"/>
              </a:rPr>
              <a:t>: Đưa cán bộ địa phương về huấn luyện, tung các cán bộ đã huấn luyện đi các địa phương, trao đổi kinh nghiệm, liên lạc thông suốt, phối hợp tác chiến.</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3. </a:t>
            </a:r>
            <a:r>
              <a:rPr b="1" i="1" lang="en-US" sz="1800" u="none" cap="none" strike="noStrike">
                <a:solidFill>
                  <a:schemeClr val="dk1"/>
                </a:solidFill>
                <a:latin typeface="Calibri"/>
                <a:ea typeface="Calibri"/>
                <a:cs typeface="Calibri"/>
                <a:sym typeface="Calibri"/>
              </a:rPr>
              <a:t>Về chiến thuật</a:t>
            </a:r>
            <a:r>
              <a:rPr b="0" i="1" lang="en-US" sz="1800" u="none" cap="none" strike="noStrike">
                <a:solidFill>
                  <a:schemeClr val="dk1"/>
                </a:solidFill>
                <a:latin typeface="Calibri"/>
                <a:ea typeface="Calibri"/>
                <a:cs typeface="Calibri"/>
                <a:sym typeface="Calibri"/>
              </a:rPr>
              <a:t>: Vận dụng lối đánh du kích, bí mật, nhanh chóng, tích cực, nay đông, mai tây, lai vô ảnh, khứ vô tung.</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Đội Việt Nam Tuyên truyền giải phóng quân là đội quân đàn anh, mong cho chóng có những đội đàn em khác.</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Tuy lúc đầu quy mô của nó còn nhỏ, nhưng tiền đồ của nó rất vẻ vang. Nó là khởi điểm của Giải phóng quân, nó có thể đi suốt từ Bắc chí Nam, khắp đất nước Việt Nam chúng ta.</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Tháng 12 năm 1944</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Hồ Chí Minh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p:nvPr/>
        </p:nvSpPr>
        <p:spPr>
          <a:xfrm>
            <a:off x="6834718" y="2336800"/>
            <a:ext cx="2499900" cy="1690800"/>
          </a:xfrm>
          <a:prstGeom prst="ellipse">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Văn hoá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xã hội</a:t>
            </a:r>
            <a:endParaRPr b="0" i="0" sz="1400" u="none" cap="none" strike="noStrike">
              <a:solidFill>
                <a:srgbClr val="000000"/>
              </a:solidFill>
              <a:latin typeface="Arial"/>
              <a:ea typeface="Arial"/>
              <a:cs typeface="Arial"/>
              <a:sym typeface="Arial"/>
            </a:endParaRPr>
          </a:p>
        </p:txBody>
      </p:sp>
      <p:sp>
        <p:nvSpPr>
          <p:cNvPr id="204" name="Google Shape;204;p10"/>
          <p:cNvSpPr txBox="1"/>
          <p:nvPr/>
        </p:nvSpPr>
        <p:spPr>
          <a:xfrm>
            <a:off x="2275418" y="4648201"/>
            <a:ext cx="2220300" cy="879600"/>
          </a:xfrm>
          <a:prstGeom prst="rect">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Lạc hậu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phụ thuộc</a:t>
            </a:r>
            <a:endParaRPr b="0" i="0" sz="1400" u="none" cap="none" strike="noStrike">
              <a:solidFill>
                <a:srgbClr val="000000"/>
              </a:solidFill>
              <a:latin typeface="Arial"/>
              <a:ea typeface="Arial"/>
              <a:cs typeface="Arial"/>
              <a:sym typeface="Arial"/>
            </a:endParaRPr>
          </a:p>
        </p:txBody>
      </p:sp>
      <p:sp>
        <p:nvSpPr>
          <p:cNvPr id="205" name="Google Shape;205;p10"/>
          <p:cNvSpPr txBox="1"/>
          <p:nvPr/>
        </p:nvSpPr>
        <p:spPr>
          <a:xfrm>
            <a:off x="4734984" y="4648200"/>
            <a:ext cx="2582400" cy="844500"/>
          </a:xfrm>
          <a:prstGeom prst="rect">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Bóp nghẹt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tự do</a:t>
            </a:r>
            <a:endParaRPr b="0" i="0" sz="1400" u="none" cap="none" strike="noStrike">
              <a:solidFill>
                <a:srgbClr val="000000"/>
              </a:solidFill>
              <a:latin typeface="Arial"/>
              <a:ea typeface="Arial"/>
              <a:cs typeface="Arial"/>
              <a:sym typeface="Arial"/>
            </a:endParaRPr>
          </a:p>
        </p:txBody>
      </p:sp>
      <p:sp>
        <p:nvSpPr>
          <p:cNvPr id="206" name="Google Shape;206;p10"/>
          <p:cNvSpPr txBox="1"/>
          <p:nvPr/>
        </p:nvSpPr>
        <p:spPr>
          <a:xfrm>
            <a:off x="7655984" y="4648200"/>
            <a:ext cx="2421600" cy="844500"/>
          </a:xfrm>
          <a:prstGeom prst="rect">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Nô dịch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ngu dân</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207" name="Google Shape;207;p10"/>
          <p:cNvSpPr txBox="1"/>
          <p:nvPr/>
        </p:nvSpPr>
        <p:spPr>
          <a:xfrm>
            <a:off x="2777068" y="1314451"/>
            <a:ext cx="6618900" cy="587400"/>
          </a:xfrm>
          <a:prstGeom prst="rect">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Chính sách của thực dân Pháp</a:t>
            </a:r>
            <a:endParaRPr b="0" i="0" sz="1400" u="none" cap="none" strike="noStrike">
              <a:solidFill>
                <a:srgbClr val="000000"/>
              </a:solidFill>
              <a:latin typeface="Arial"/>
              <a:ea typeface="Arial"/>
              <a:cs typeface="Arial"/>
              <a:sym typeface="Arial"/>
            </a:endParaRPr>
          </a:p>
        </p:txBody>
      </p:sp>
      <p:grpSp>
        <p:nvGrpSpPr>
          <p:cNvPr id="208" name="Google Shape;208;p10"/>
          <p:cNvGrpSpPr/>
          <p:nvPr/>
        </p:nvGrpSpPr>
        <p:grpSpPr>
          <a:xfrm>
            <a:off x="9347201" y="3200400"/>
            <a:ext cx="1130300" cy="1731666"/>
            <a:chOff x="4748" y="2202"/>
            <a:chExt cx="628" cy="1200"/>
          </a:xfrm>
        </p:grpSpPr>
        <p:cxnSp>
          <p:nvCxnSpPr>
            <p:cNvPr id="209" name="Google Shape;209;p10"/>
            <p:cNvCxnSpPr/>
            <p:nvPr/>
          </p:nvCxnSpPr>
          <p:spPr>
            <a:xfrm>
              <a:off x="4748" y="2202"/>
              <a:ext cx="600" cy="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10" name="Google Shape;210;p10"/>
            <p:cNvCxnSpPr/>
            <p:nvPr/>
          </p:nvCxnSpPr>
          <p:spPr>
            <a:xfrm>
              <a:off x="5376" y="2202"/>
              <a:ext cx="0" cy="120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11" name="Google Shape;211;p10"/>
            <p:cNvCxnSpPr/>
            <p:nvPr/>
          </p:nvCxnSpPr>
          <p:spPr>
            <a:xfrm rot="10800000">
              <a:off x="5076" y="3334"/>
              <a:ext cx="300" cy="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sp>
        <p:nvSpPr>
          <p:cNvPr id="212" name="Google Shape;212;p10"/>
          <p:cNvSpPr/>
          <p:nvPr/>
        </p:nvSpPr>
        <p:spPr>
          <a:xfrm>
            <a:off x="4723267" y="2457514"/>
            <a:ext cx="2421600" cy="1635000"/>
          </a:xfrm>
          <a:prstGeom prst="ellipse">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Chính trị</a:t>
            </a:r>
            <a:endParaRPr b="0" i="0" sz="1400" u="none" cap="none" strike="noStrike">
              <a:solidFill>
                <a:srgbClr val="000000"/>
              </a:solidFill>
              <a:latin typeface="Arial"/>
              <a:ea typeface="Arial"/>
              <a:cs typeface="Arial"/>
              <a:sym typeface="Arial"/>
            </a:endParaRPr>
          </a:p>
        </p:txBody>
      </p:sp>
      <p:sp>
        <p:nvSpPr>
          <p:cNvPr id="213" name="Google Shape;213;p10"/>
          <p:cNvSpPr/>
          <p:nvPr/>
        </p:nvSpPr>
        <p:spPr>
          <a:xfrm>
            <a:off x="2611967" y="2341564"/>
            <a:ext cx="2506200" cy="1635000"/>
          </a:xfrm>
          <a:prstGeom prst="ellipse">
            <a:avLst/>
          </a:prstGeom>
          <a:gradFill>
            <a:gsLst>
              <a:gs pos="0">
                <a:srgbClr val="474747"/>
              </a:gs>
              <a:gs pos="50000">
                <a:schemeClr val="dk1"/>
              </a:gs>
              <a:gs pos="100000">
                <a:schemeClr val="dk1"/>
              </a:gs>
            </a:gsLst>
            <a:lin ang="5400012" scaled="0"/>
          </a:gradFill>
          <a:ln>
            <a:noFill/>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Kinh tế</a:t>
            </a:r>
            <a:endParaRPr b="0" i="0" sz="1400" u="none" cap="none" strike="noStrike">
              <a:solidFill>
                <a:srgbClr val="000000"/>
              </a:solidFill>
              <a:latin typeface="Arial"/>
              <a:ea typeface="Arial"/>
              <a:cs typeface="Arial"/>
              <a:sym typeface="Arial"/>
            </a:endParaRPr>
          </a:p>
        </p:txBody>
      </p:sp>
      <p:grpSp>
        <p:nvGrpSpPr>
          <p:cNvPr id="214" name="Google Shape;214;p10"/>
          <p:cNvGrpSpPr/>
          <p:nvPr/>
        </p:nvGrpSpPr>
        <p:grpSpPr>
          <a:xfrm>
            <a:off x="4186767" y="3573463"/>
            <a:ext cx="3494617" cy="69850"/>
            <a:chOff x="1978" y="2587"/>
            <a:chExt cx="1651" cy="44"/>
          </a:xfrm>
        </p:grpSpPr>
        <p:cxnSp>
          <p:nvCxnSpPr>
            <p:cNvPr id="215" name="Google Shape;215;p10"/>
            <p:cNvCxnSpPr/>
            <p:nvPr/>
          </p:nvCxnSpPr>
          <p:spPr>
            <a:xfrm rot="10800000">
              <a:off x="1978" y="2587"/>
              <a:ext cx="600" cy="0"/>
            </a:xfrm>
            <a:prstGeom prst="straightConnector1">
              <a:avLst/>
            </a:prstGeom>
            <a:noFill/>
            <a:ln cap="flat" cmpd="sng" w="38100">
              <a:solidFill>
                <a:schemeClr val="lt1"/>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16" name="Google Shape;216;p10"/>
            <p:cNvCxnSpPr/>
            <p:nvPr/>
          </p:nvCxnSpPr>
          <p:spPr>
            <a:xfrm>
              <a:off x="3029" y="2631"/>
              <a:ext cx="600" cy="0"/>
            </a:xfrm>
            <a:prstGeom prst="straightConnector1">
              <a:avLst/>
            </a:prstGeom>
            <a:noFill/>
            <a:ln cap="flat" cmpd="sng" w="38100">
              <a:solidFill>
                <a:schemeClr val="lt1"/>
              </a:solidFill>
              <a:prstDash val="solid"/>
              <a:round/>
              <a:headEnd len="med" w="med" type="triangl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grpSp>
        <p:nvGrpSpPr>
          <p:cNvPr id="217" name="Google Shape;217;p10"/>
          <p:cNvGrpSpPr/>
          <p:nvPr/>
        </p:nvGrpSpPr>
        <p:grpSpPr>
          <a:xfrm>
            <a:off x="1727200" y="3177140"/>
            <a:ext cx="1077576" cy="1732998"/>
            <a:chOff x="576" y="2134"/>
            <a:chExt cx="600" cy="1200"/>
          </a:xfrm>
        </p:grpSpPr>
        <p:cxnSp>
          <p:nvCxnSpPr>
            <p:cNvPr id="218" name="Google Shape;218;p10"/>
            <p:cNvCxnSpPr/>
            <p:nvPr/>
          </p:nvCxnSpPr>
          <p:spPr>
            <a:xfrm>
              <a:off x="576" y="3334"/>
              <a:ext cx="300" cy="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19" name="Google Shape;219;p10"/>
            <p:cNvCxnSpPr/>
            <p:nvPr/>
          </p:nvCxnSpPr>
          <p:spPr>
            <a:xfrm rot="10800000">
              <a:off x="576" y="2134"/>
              <a:ext cx="0" cy="120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0" name="Google Shape;220;p10"/>
            <p:cNvCxnSpPr/>
            <p:nvPr/>
          </p:nvCxnSpPr>
          <p:spPr>
            <a:xfrm>
              <a:off x="576" y="2162"/>
              <a:ext cx="600" cy="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grpSp>
        <p:nvGrpSpPr>
          <p:cNvPr id="221" name="Google Shape;221;p10"/>
          <p:cNvGrpSpPr/>
          <p:nvPr/>
        </p:nvGrpSpPr>
        <p:grpSpPr>
          <a:xfrm>
            <a:off x="3439583" y="1974850"/>
            <a:ext cx="4491567" cy="496888"/>
            <a:chOff x="1625" y="1580"/>
            <a:chExt cx="2122" cy="313"/>
          </a:xfrm>
        </p:grpSpPr>
        <p:cxnSp>
          <p:nvCxnSpPr>
            <p:cNvPr id="222" name="Google Shape;222;p10"/>
            <p:cNvCxnSpPr/>
            <p:nvPr/>
          </p:nvCxnSpPr>
          <p:spPr>
            <a:xfrm flipH="1">
              <a:off x="1625" y="1593"/>
              <a:ext cx="120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3" name="Google Shape;223;p10"/>
            <p:cNvCxnSpPr/>
            <p:nvPr/>
          </p:nvCxnSpPr>
          <p:spPr>
            <a:xfrm>
              <a:off x="2847" y="1580"/>
              <a:ext cx="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4" name="Google Shape;224;p10"/>
            <p:cNvCxnSpPr/>
            <p:nvPr/>
          </p:nvCxnSpPr>
          <p:spPr>
            <a:xfrm>
              <a:off x="2847" y="1580"/>
              <a:ext cx="90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grpSp>
        <p:nvGrpSpPr>
          <p:cNvPr id="225" name="Google Shape;225;p10"/>
          <p:cNvGrpSpPr/>
          <p:nvPr/>
        </p:nvGrpSpPr>
        <p:grpSpPr>
          <a:xfrm>
            <a:off x="3361267" y="3865564"/>
            <a:ext cx="5715001" cy="952500"/>
            <a:chOff x="1588" y="2771"/>
            <a:chExt cx="2700" cy="600"/>
          </a:xfrm>
        </p:grpSpPr>
        <p:cxnSp>
          <p:nvCxnSpPr>
            <p:cNvPr id="226" name="Google Shape;226;p10"/>
            <p:cNvCxnSpPr/>
            <p:nvPr/>
          </p:nvCxnSpPr>
          <p:spPr>
            <a:xfrm>
              <a:off x="1588" y="3071"/>
              <a:ext cx="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7" name="Google Shape;227;p10"/>
            <p:cNvCxnSpPr/>
            <p:nvPr/>
          </p:nvCxnSpPr>
          <p:spPr>
            <a:xfrm>
              <a:off x="4143" y="3071"/>
              <a:ext cx="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8" name="Google Shape;228;p10"/>
            <p:cNvCxnSpPr/>
            <p:nvPr/>
          </p:nvCxnSpPr>
          <p:spPr>
            <a:xfrm>
              <a:off x="2847" y="2838"/>
              <a:ext cx="0" cy="300"/>
            </a:xfrm>
            <a:prstGeom prst="straightConnector1">
              <a:avLst/>
            </a:prstGeom>
            <a:noFill/>
            <a:ln cap="flat" cmpd="sng" w="38100">
              <a:solidFill>
                <a:srgbClr val="663300"/>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29" name="Google Shape;229;p10"/>
            <p:cNvCxnSpPr/>
            <p:nvPr/>
          </p:nvCxnSpPr>
          <p:spPr>
            <a:xfrm>
              <a:off x="1588" y="3071"/>
              <a:ext cx="2700" cy="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30" name="Google Shape;230;p10"/>
            <p:cNvCxnSpPr/>
            <p:nvPr/>
          </p:nvCxnSpPr>
          <p:spPr>
            <a:xfrm flipH="1" rot="10800000">
              <a:off x="2847" y="2771"/>
              <a:ext cx="900" cy="30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31" name="Google Shape;231;p10"/>
            <p:cNvCxnSpPr/>
            <p:nvPr/>
          </p:nvCxnSpPr>
          <p:spPr>
            <a:xfrm>
              <a:off x="1741" y="2838"/>
              <a:ext cx="1200" cy="300"/>
            </a:xfrm>
            <a:prstGeom prst="straightConnector1">
              <a:avLst/>
            </a:prstGeom>
            <a:noFill/>
            <a:ln cap="flat" cmpd="sng" w="38100">
              <a:solidFill>
                <a:srgbClr val="663300"/>
              </a:solidFill>
              <a:prstDash val="solid"/>
              <a:round/>
              <a:headEnd len="sm" w="sm" type="non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grpSp>
        <p:nvGrpSpPr>
          <p:cNvPr id="232" name="Google Shape;232;p10"/>
          <p:cNvGrpSpPr/>
          <p:nvPr/>
        </p:nvGrpSpPr>
        <p:grpSpPr>
          <a:xfrm rot="10800000">
            <a:off x="4106333" y="2667000"/>
            <a:ext cx="3494617" cy="69850"/>
            <a:chOff x="1978" y="2587"/>
            <a:chExt cx="1651" cy="44"/>
          </a:xfrm>
        </p:grpSpPr>
        <p:cxnSp>
          <p:nvCxnSpPr>
            <p:cNvPr id="233" name="Google Shape;233;p10"/>
            <p:cNvCxnSpPr/>
            <p:nvPr/>
          </p:nvCxnSpPr>
          <p:spPr>
            <a:xfrm rot="10800000">
              <a:off x="1978" y="2587"/>
              <a:ext cx="600" cy="0"/>
            </a:xfrm>
            <a:prstGeom prst="straightConnector1">
              <a:avLst/>
            </a:prstGeom>
            <a:noFill/>
            <a:ln cap="flat" cmpd="sng" w="38100">
              <a:solidFill>
                <a:schemeClr val="lt1"/>
              </a:solidFill>
              <a:prstDash val="solid"/>
              <a:round/>
              <a:headEnd len="sm" w="sm" type="none"/>
              <a:tailEnd len="med" w="med" type="triangl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cxnSp>
          <p:nvCxnSpPr>
            <p:cNvPr id="234" name="Google Shape;234;p10"/>
            <p:cNvCxnSpPr/>
            <p:nvPr/>
          </p:nvCxnSpPr>
          <p:spPr>
            <a:xfrm>
              <a:off x="3029" y="2631"/>
              <a:ext cx="600" cy="0"/>
            </a:xfrm>
            <a:prstGeom prst="straightConnector1">
              <a:avLst/>
            </a:prstGeom>
            <a:noFill/>
            <a:ln cap="flat" cmpd="sng" w="38100">
              <a:solidFill>
                <a:schemeClr val="lt1"/>
              </a:solidFill>
              <a:prstDash val="solid"/>
              <a:round/>
              <a:headEnd len="med" w="med" type="triangle"/>
              <a:tailEnd len="sm" w="sm" type="none"/>
            </a:ln>
            <a:effectLst>
              <a:outerShdw blurRad="152400" sx="90000" rotWithShape="0" dir="5400000" dist="317500" sy="-19000">
                <a:srgbClr val="000000">
                  <a:alpha val="14509"/>
                </a:srgbClr>
              </a:outerShdw>
              <a:reflection blurRad="0" dir="5400000" dist="101600" endA="300" endPos="55500" fadeDir="5400012" kx="0" rotWithShape="0" algn="bl" stA="50000" stPos="0" sy="-100000" ky="0"/>
            </a:effectLst>
          </p:spPr>
        </p:cxnSp>
      </p:grpSp>
      <p:sp>
        <p:nvSpPr>
          <p:cNvPr id="235" name="Google Shape;235;p10"/>
          <p:cNvSpPr txBox="1"/>
          <p:nvPr/>
        </p:nvSpPr>
        <p:spPr>
          <a:xfrm>
            <a:off x="2201333" y="255496"/>
            <a:ext cx="914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Noto Sans Symbols"/>
              <a:buChar char="❖"/>
            </a:pPr>
            <a:r>
              <a:rPr b="1" i="0" lang="en-US" sz="2800" u="none" cap="none" strike="noStrike">
                <a:solidFill>
                  <a:schemeClr val="dk1"/>
                </a:solidFill>
                <a:highlight>
                  <a:srgbClr val="FFFF00"/>
                </a:highlight>
                <a:latin typeface="Times New Roman"/>
                <a:ea typeface="Times New Roman"/>
                <a:cs typeface="Times New Roman"/>
                <a:sym typeface="Times New Roman"/>
              </a:rPr>
              <a:t> Chính sách cai trị của thực dân Pháp</a:t>
            </a:r>
            <a:endParaRPr b="1" i="0" sz="2800" u="none" cap="none" strike="noStrike">
              <a:solidFill>
                <a:schemeClr val="dk1"/>
              </a:solidFill>
              <a:highlight>
                <a:srgbClr val="FFFF00"/>
              </a:highlight>
              <a:latin typeface="Times New Roman"/>
              <a:ea typeface="Times New Roman"/>
              <a:cs typeface="Times New Roman"/>
              <a:sym typeface="Times New Roman"/>
            </a:endParaRPr>
          </a:p>
        </p:txBody>
      </p:sp>
      <p:sp>
        <p:nvSpPr>
          <p:cNvPr id="236" name="Google Shape;236;p10"/>
          <p:cNvSpPr txBox="1"/>
          <p:nvPr/>
        </p:nvSpPr>
        <p:spPr>
          <a:xfrm>
            <a:off x="10077575" y="2121250"/>
            <a:ext cx="156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33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500"/>
                                        <p:tgtEl>
                                          <p:spTgt spid="2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500"/>
                                        <p:tgtEl>
                                          <p:spTgt spid="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7"/>
          <p:cNvSpPr txBox="1"/>
          <p:nvPr>
            <p:ph type="title"/>
          </p:nvPr>
        </p:nvSpPr>
        <p:spPr>
          <a:xfrm>
            <a:off x="2012576" y="475129"/>
            <a:ext cx="9605683" cy="630238"/>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Đội Việt Nam tuyên truyền giải phóng quân</a:t>
            </a:r>
            <a:endParaRPr/>
          </a:p>
        </p:txBody>
      </p:sp>
      <p:sp>
        <p:nvSpPr>
          <p:cNvPr id="1121" name="Google Shape;1121;p97"/>
          <p:cNvSpPr txBox="1"/>
          <p:nvPr>
            <p:ph idx="1" type="body"/>
          </p:nvPr>
        </p:nvSpPr>
        <p:spPr>
          <a:xfrm>
            <a:off x="914400" y="1447800"/>
            <a:ext cx="10972800" cy="2362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Thành lập 22/12/1944</a:t>
            </a:r>
            <a:endParaRPr/>
          </a:p>
          <a:p>
            <a:pPr indent="-228600" lvl="0" marL="228600" rtl="0" algn="just">
              <a:lnSpc>
                <a:spcPct val="90000"/>
              </a:lnSpc>
              <a:spcBef>
                <a:spcPts val="100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Là đội quân chủ lực của Mặt trận Việt Minh</a:t>
            </a:r>
            <a:endParaRPr/>
          </a:p>
          <a:p>
            <a:pPr indent="-228600" lvl="0" marL="228600" rtl="0" algn="just">
              <a:lnSpc>
                <a:spcPct val="90000"/>
              </a:lnSpc>
              <a:spcBef>
                <a:spcPts val="100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Có 34 đồng chí là đội viên đầu tiên (5 người dân tộc Kinh, 29 người dân tộc thiểu số)</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descr="6c.jpg" id="1126" name="Google Shape;1126;p98"/>
          <p:cNvPicPr preferRelativeResize="0"/>
          <p:nvPr/>
        </p:nvPicPr>
        <p:blipFill rotWithShape="1">
          <a:blip r:embed="rId3">
            <a:alphaModFix/>
          </a:blip>
          <a:srcRect b="0" l="0" r="0" t="0"/>
          <a:stretch/>
        </p:blipFill>
        <p:spPr>
          <a:xfrm>
            <a:off x="8331200" y="1371600"/>
            <a:ext cx="3282997" cy="36576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127" name="Google Shape;1127;p98"/>
          <p:cNvSpPr/>
          <p:nvPr/>
        </p:nvSpPr>
        <p:spPr>
          <a:xfrm>
            <a:off x="0" y="1660972"/>
            <a:ext cx="7213600" cy="3513832"/>
          </a:xfrm>
          <a:prstGeom prst="cloudCallout">
            <a:avLst>
              <a:gd fmla="val 68194" name="adj1"/>
              <a:gd fmla="val 26329" name="adj2"/>
            </a:avLst>
          </a:prstGeom>
          <a:gradFill>
            <a:gsLst>
              <a:gs pos="0">
                <a:srgbClr val="A8C3FF"/>
              </a:gs>
              <a:gs pos="35001">
                <a:srgbClr val="C1D4FF"/>
              </a:gs>
              <a:gs pos="100000">
                <a:srgbClr val="E5EDFF"/>
              </a:gs>
            </a:gsLst>
            <a:lin ang="16200000" scaled="0"/>
          </a:gradFill>
          <a:ln cap="flat" cmpd="sng" w="9525">
            <a:solidFill>
              <a:srgbClr val="7E9CE5"/>
            </a:solidFill>
            <a:prstDash val="solid"/>
            <a:round/>
            <a:headEnd len="sm" w="sm" type="none"/>
            <a:tailEnd len="sm" w="sm" type="none"/>
          </a:ln>
          <a:effectLst>
            <a:outerShdw rotWithShape="0" dir="5400000" dist="20000">
              <a:srgbClr val="000000">
                <a:alpha val="37254"/>
              </a:srgbClr>
            </a:outerShdw>
          </a:effectLst>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A1A70"/>
                </a:solidFill>
                <a:latin typeface="Calibri"/>
                <a:ea typeface="Calibri"/>
                <a:cs typeface="Calibri"/>
                <a:sym typeface="Calibri"/>
              </a:rPr>
              <a:t>Th</a:t>
            </a:r>
            <a:r>
              <a:rPr b="1" i="0" lang="en-US" sz="1800" u="none" cap="none" strike="noStrike">
                <a:solidFill>
                  <a:schemeClr val="dk1"/>
                </a:solidFill>
                <a:latin typeface="Calibri"/>
                <a:ea typeface="Calibri"/>
                <a:cs typeface="Calibri"/>
                <a:sym typeface="Calibri"/>
              </a:rPr>
              <a:t>áng</a:t>
            </a:r>
            <a:r>
              <a:rPr b="1" i="0" lang="en-US" sz="1800" u="none" cap="none" strike="noStrike">
                <a:solidFill>
                  <a:srgbClr val="1A1A70"/>
                </a:solidFill>
                <a:latin typeface="Calibri"/>
                <a:ea typeface="Calibri"/>
                <a:cs typeface="Calibri"/>
                <a:sym typeface="Calibri"/>
              </a:rPr>
              <a:t> 10/1944, H</a:t>
            </a:r>
            <a:r>
              <a:rPr b="1" i="0" lang="en-US" sz="1800" u="none" cap="none" strike="noStrike">
                <a:solidFill>
                  <a:schemeClr val="dk1"/>
                </a:solidFill>
                <a:latin typeface="Calibri"/>
                <a:ea typeface="Calibri"/>
                <a:cs typeface="Calibri"/>
                <a:sym typeface="Calibri"/>
              </a:rPr>
              <a:t>ồ Chí Minh gửi thư cho đồng bào toàn quốc</a:t>
            </a:r>
            <a:r>
              <a:rPr b="1" i="0" lang="en-US" sz="1800" u="none" cap="none" strike="noStrike">
                <a:solidFill>
                  <a:srgbClr val="1A1A7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1" lang="en-US" sz="1800" u="none" cap="none" strike="noStrike">
                <a:solidFill>
                  <a:srgbClr val="CC0000"/>
                </a:solidFill>
                <a:latin typeface="Calibri"/>
                <a:ea typeface="Calibri"/>
                <a:cs typeface="Calibri"/>
                <a:sym typeface="Calibri"/>
              </a:rPr>
              <a:t>“</a:t>
            </a:r>
            <a:r>
              <a:rPr b="1" i="1" lang="en-US" sz="2000" u="none" cap="none" strike="noStrike">
                <a:solidFill>
                  <a:srgbClr val="FF0000"/>
                </a:solidFill>
                <a:latin typeface="Calibri"/>
                <a:ea typeface="Calibri"/>
                <a:cs typeface="Calibri"/>
                <a:sym typeface="Calibri"/>
              </a:rPr>
              <a:t>Cơ hội cho dân tộc ra giải phóng chỉ trong một năm hoặc một năm rưỡi nữa. Thời gian gấp. Ta phải làm cho nhanh</a:t>
            </a:r>
            <a:r>
              <a:rPr b="1" i="0" lang="en-US" sz="1800" u="none" cap="none" strike="noStrike">
                <a:solidFill>
                  <a:srgbClr val="CC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CC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Hồ Chí Minh toàn tập, NXB CTQG, 2002, tập 2, tr.505-506 </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0"/>
          <p:cNvSpPr/>
          <p:nvPr/>
        </p:nvSpPr>
        <p:spPr>
          <a:xfrm>
            <a:off x="508000" y="990601"/>
            <a:ext cx="11379200" cy="4785926"/>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Clr>
                <a:srgbClr val="000000"/>
              </a:buClr>
              <a:buSzPts val="2800"/>
              <a:buFont typeface="Arial"/>
              <a:buNone/>
            </a:pPr>
            <a:r>
              <a:rPr b="1" i="0" lang="en-US" sz="2800" u="none" cap="none" strike="noStrike">
                <a:solidFill>
                  <a:schemeClr val="dk2"/>
                </a:solidFill>
                <a:latin typeface="Arial"/>
                <a:ea typeface="Arial"/>
                <a:cs typeface="Arial"/>
                <a:sym typeface="Arial"/>
              </a:rPr>
              <a:t>- Về thực tiễn: </a:t>
            </a:r>
            <a:endParaRPr b="1" i="0" sz="2800" u="none" cap="none" strike="noStrike">
              <a:solidFill>
                <a:schemeClr val="dk2"/>
              </a:solidFill>
              <a:latin typeface="Arial"/>
              <a:ea typeface="Arial"/>
              <a:cs typeface="Arial"/>
              <a:sym typeface="Arial"/>
            </a:endParaRPr>
          </a:p>
          <a:p>
            <a:pPr indent="0" lvl="0" marL="0" marR="0" rtl="0" algn="just">
              <a:lnSpc>
                <a:spcPct val="125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 Thực hiện nghị quyết của Đảng,ta đẩy mạnh việc xây dựng các tổ chức cứu quốc của quần chúng, đẩy nhanh phát triển lực lượng chính trị và phong trào đấu tranh của quần chúng.</a:t>
            </a:r>
            <a:endParaRPr b="0" i="0" sz="2400" u="none" cap="none" strike="noStrike">
              <a:solidFill>
                <a:schemeClr val="dk1"/>
              </a:solidFill>
              <a:latin typeface="Arial"/>
              <a:ea typeface="Arial"/>
              <a:cs typeface="Arial"/>
              <a:sym typeface="Arial"/>
            </a:endParaRPr>
          </a:p>
          <a:p>
            <a:pPr indent="0" lvl="0" marL="0" marR="0" rtl="0" algn="just">
              <a:lnSpc>
                <a:spcPct val="125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 Trên cơ sở lực lượng chính trị của quần chúng, Đảng dã chỉ đạo cho việc vũ trang cho quần chúng, từng bước tổ chức, xây dựng lưc lượng vũ trang nhân dân, căn cứ địa thành lập.</a:t>
            </a:r>
            <a:endParaRPr b="0" i="0" sz="2400" u="none" cap="none" strike="noStrike">
              <a:solidFill>
                <a:schemeClr val="dk1"/>
              </a:solidFill>
              <a:latin typeface="Arial"/>
              <a:ea typeface="Arial"/>
              <a:cs typeface="Arial"/>
              <a:sym typeface="Arial"/>
            </a:endParaRPr>
          </a:p>
          <a:p>
            <a:pPr indent="0" lvl="0" marL="0" marR="0" rtl="0" algn="just">
              <a:lnSpc>
                <a:spcPct val="125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 Công việc chuẩn bị khởi nghĩa vũ trang diên ra sôi nổi,đã cổ vũ thúc đẩy mạnh mẽ phong trào cách mạng quần chúng vùng lên đấu tranh giành chính quyền.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01"/>
          <p:cNvSpPr/>
          <p:nvPr/>
        </p:nvSpPr>
        <p:spPr>
          <a:xfrm>
            <a:off x="2399553" y="414516"/>
            <a:ext cx="9360647" cy="126188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Tổng khởi nghĩa giành chính quyền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r>
              <a:rPr b="1" i="0" lang="en-US" sz="2400" u="none" cap="none" strike="noStrike">
                <a:solidFill>
                  <a:srgbClr val="0066FF"/>
                </a:solidFill>
                <a:latin typeface="Arial"/>
                <a:ea typeface="Arial"/>
                <a:cs typeface="Arial"/>
                <a:sym typeface="Arial"/>
              </a:rPr>
              <a:t>Phát động Cao trào kháng Nhật, cứu nước và đẩy mạnh khởi nghĩa từng phần</a:t>
            </a:r>
            <a:endParaRPr b="0" i="0" sz="1400" u="none" cap="none" strike="noStrike">
              <a:solidFill>
                <a:srgbClr val="000000"/>
              </a:solidFill>
              <a:latin typeface="Arial"/>
              <a:ea typeface="Arial"/>
              <a:cs typeface="Arial"/>
              <a:sym typeface="Arial"/>
            </a:endParaRPr>
          </a:p>
        </p:txBody>
      </p:sp>
      <p:sp>
        <p:nvSpPr>
          <p:cNvPr id="1138" name="Google Shape;1138;p101"/>
          <p:cNvSpPr/>
          <p:nvPr/>
        </p:nvSpPr>
        <p:spPr>
          <a:xfrm>
            <a:off x="609600" y="3352801"/>
            <a:ext cx="11150592" cy="1554161"/>
          </a:xfrm>
          <a:prstGeom prst="rect">
            <a:avLst/>
          </a:prstGeom>
        </p:spPr>
        <p:txBody>
          <a:bodyPr>
            <a:prstTxWarp prst="textPlain"/>
          </a:bodyPr>
          <a:lstStyle/>
          <a:p>
            <a:pPr lvl="0" algn="ctr"/>
            <a:r>
              <a:rPr b="0" i="0">
                <a:ln>
                  <a:noFill/>
                </a:ln>
                <a:solidFill>
                  <a:srgbClr val="3366FF"/>
                </a:solidFill>
                <a:latin typeface="Times New Roman"/>
              </a:rPr>
              <a:t>Chỉ thị "Nhật - Pháp bắn nhau và </a:t>
            </a:r>
            <a:br>
              <a:rPr b="0" i="0">
                <a:ln>
                  <a:noFill/>
                </a:ln>
                <a:solidFill>
                  <a:srgbClr val="3366FF"/>
                </a:solidFill>
                <a:latin typeface="Times New Roman"/>
              </a:rPr>
            </a:br>
            <a:r>
              <a:rPr b="0" i="0">
                <a:ln>
                  <a:noFill/>
                </a:ln>
                <a:solidFill>
                  <a:srgbClr val="3366FF"/>
                </a:solidFill>
                <a:latin typeface="Times New Roman"/>
              </a:rPr>
              <a:t>hành động của chúng ta"</a:t>
            </a:r>
          </a:p>
        </p:txBody>
      </p:sp>
      <p:sp>
        <p:nvSpPr>
          <p:cNvPr id="1139" name="Google Shape;1139;p101"/>
          <p:cNvSpPr txBox="1"/>
          <p:nvPr/>
        </p:nvSpPr>
        <p:spPr>
          <a:xfrm>
            <a:off x="1117600" y="2133601"/>
            <a:ext cx="975360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9-12/3/1945, Ban thường vụ TW Đảng họp Hội nghị mở  tại làng Đình Bảng (Bắc Ninh) đưa ra: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38"/>
                                        </p:tgtEl>
                                        <p:attrNameLst>
                                          <p:attrName>style.visibility</p:attrName>
                                        </p:attrNameLst>
                                      </p:cBhvr>
                                      <p:to>
                                        <p:strVal val="visible"/>
                                      </p:to>
                                    </p:set>
                                    <p:anim calcmode="lin" valueType="num">
                                      <p:cBhvr additive="base">
                                        <p:cTn dur="500"/>
                                        <p:tgtEl>
                                          <p:spTgt spid="1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2"/>
          <p:cNvSpPr/>
          <p:nvPr/>
        </p:nvSpPr>
        <p:spPr>
          <a:xfrm>
            <a:off x="932585" y="999351"/>
            <a:ext cx="10972800" cy="5693866"/>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Điều kiện tổng khởi nghĩa chưa chín muồi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Kẻ thù: phát xít Nhật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Thay đổi khẩu hiệu “Đánh đuổi phát  xít  Nhật - Pháp“ bằng khẩu hiệu “Đánh  đuổi  phát  xít  Nhật“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Phương châm đấu tranh: Phát động chiến tranh du kích giải phóng từng vùng và mở rộng căn cứ địa cách mạng</a:t>
            </a:r>
            <a:endParaRPr b="0" i="0" sz="2800" u="none" cap="none" strike="noStrike">
              <a:solidFill>
                <a:schemeClr val="dk1"/>
              </a:solidFill>
              <a:latin typeface="Calibri"/>
              <a:ea typeface="Calibri"/>
              <a:cs typeface="Calibri"/>
              <a:sym typeface="Calibri"/>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Thời cơ để tiến hành khởi nghĩa: Khi quân đồng minh vào Đông Dương đánh Nhật hoặc khi cách mạng Nhật bùng nổ.</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Nêu cao tinh thần dựa vào sức mình là chính</a:t>
            </a:r>
            <a:endParaRPr b="0" i="0" sz="2800" u="none" cap="none" strike="noStrike">
              <a:solidFill>
                <a:schemeClr val="dk1"/>
              </a:solidFill>
              <a:latin typeface="Calibri"/>
              <a:ea typeface="Calibri"/>
              <a:cs typeface="Calibri"/>
              <a:sym typeface="Calibri"/>
            </a:endParaRPr>
          </a:p>
          <a:p>
            <a:pPr indent="0" lvl="0" marL="0" marR="0" rtl="0" algn="just">
              <a:lnSpc>
                <a:spcPct val="100000"/>
              </a:lnSpc>
              <a:spcBef>
                <a:spcPts val="14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Phát động cao trào kháng Nhật cứu nước</a:t>
            </a:r>
            <a:endParaRPr b="0" i="0"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0" st="0"/>
                                            </p:txEl>
                                          </p:spTgt>
                                        </p:tgtEl>
                                        <p:attrNameLst>
                                          <p:attrName>style.visibility</p:attrName>
                                        </p:attrNameLst>
                                      </p:cBhvr>
                                      <p:to>
                                        <p:strVal val="visible"/>
                                      </p:to>
                                    </p:set>
                                    <p:animEffect filter="fade" transition="in">
                                      <p:cBhvr>
                                        <p:cTn dur="500"/>
                                        <p:tgtEl>
                                          <p:spTgt spid="1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1" st="1"/>
                                            </p:txEl>
                                          </p:spTgt>
                                        </p:tgtEl>
                                        <p:attrNameLst>
                                          <p:attrName>style.visibility</p:attrName>
                                        </p:attrNameLst>
                                      </p:cBhvr>
                                      <p:to>
                                        <p:strVal val="visible"/>
                                      </p:to>
                                    </p:set>
                                    <p:animEffect filter="fade" transition="in">
                                      <p:cBhvr>
                                        <p:cTn dur="500"/>
                                        <p:tgtEl>
                                          <p:spTgt spid="1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2" st="2"/>
                                            </p:txEl>
                                          </p:spTgt>
                                        </p:tgtEl>
                                        <p:attrNameLst>
                                          <p:attrName>style.visibility</p:attrName>
                                        </p:attrNameLst>
                                      </p:cBhvr>
                                      <p:to>
                                        <p:strVal val="visible"/>
                                      </p:to>
                                    </p:set>
                                    <p:animEffect filter="fade" transition="in">
                                      <p:cBhvr>
                                        <p:cTn dur="500"/>
                                        <p:tgtEl>
                                          <p:spTgt spid="1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3" st="3"/>
                                            </p:txEl>
                                          </p:spTgt>
                                        </p:tgtEl>
                                        <p:attrNameLst>
                                          <p:attrName>style.visibility</p:attrName>
                                        </p:attrNameLst>
                                      </p:cBhvr>
                                      <p:to>
                                        <p:strVal val="visible"/>
                                      </p:to>
                                    </p:set>
                                    <p:animEffect filter="fade" transition="in">
                                      <p:cBhvr>
                                        <p:cTn dur="500"/>
                                        <p:tgtEl>
                                          <p:spTgt spid="1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4" st="4"/>
                                            </p:txEl>
                                          </p:spTgt>
                                        </p:tgtEl>
                                        <p:attrNameLst>
                                          <p:attrName>style.visibility</p:attrName>
                                        </p:attrNameLst>
                                      </p:cBhvr>
                                      <p:to>
                                        <p:strVal val="visible"/>
                                      </p:to>
                                    </p:set>
                                    <p:animEffect filter="fade" transition="in">
                                      <p:cBhvr>
                                        <p:cTn dur="500"/>
                                        <p:tgtEl>
                                          <p:spTgt spid="1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5" st="5"/>
                                            </p:txEl>
                                          </p:spTgt>
                                        </p:tgtEl>
                                        <p:attrNameLst>
                                          <p:attrName>style.visibility</p:attrName>
                                        </p:attrNameLst>
                                      </p:cBhvr>
                                      <p:to>
                                        <p:strVal val="visible"/>
                                      </p:to>
                                    </p:set>
                                    <p:animEffect filter="fade" transition="in">
                                      <p:cBhvr>
                                        <p:cTn dur="500"/>
                                        <p:tgtEl>
                                          <p:spTgt spid="11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xEl>
                                              <p:pRg end="6" st="6"/>
                                            </p:txEl>
                                          </p:spTgt>
                                        </p:tgtEl>
                                        <p:attrNameLst>
                                          <p:attrName>style.visibility</p:attrName>
                                        </p:attrNameLst>
                                      </p:cBhvr>
                                      <p:to>
                                        <p:strVal val="visible"/>
                                      </p:to>
                                    </p:set>
                                    <p:animEffect filter="fade" transition="in">
                                      <p:cBhvr>
                                        <p:cTn dur="500"/>
                                        <p:tgtEl>
                                          <p:spTgt spid="114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3"/>
          <p:cNvSpPr/>
          <p:nvPr/>
        </p:nvSpPr>
        <p:spPr>
          <a:xfrm>
            <a:off x="2221753" y="533400"/>
            <a:ext cx="92456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CC"/>
                </a:solidFill>
                <a:latin typeface="Arial"/>
                <a:ea typeface="Arial"/>
                <a:cs typeface="Arial"/>
                <a:sym typeface="Arial"/>
              </a:rPr>
              <a:t>Chủ trương phát động Tổng khởi nghĩa</a:t>
            </a:r>
            <a:endParaRPr b="1" i="0" sz="2400" u="none" cap="none" strike="noStrike">
              <a:solidFill>
                <a:schemeClr val="folHlink"/>
              </a:solidFill>
              <a:latin typeface="Arial"/>
              <a:ea typeface="Arial"/>
              <a:cs typeface="Arial"/>
              <a:sym typeface="Arial"/>
            </a:endParaRPr>
          </a:p>
        </p:txBody>
      </p:sp>
      <p:sp>
        <p:nvSpPr>
          <p:cNvPr id="1150" name="Google Shape;1150;p103"/>
          <p:cNvSpPr/>
          <p:nvPr/>
        </p:nvSpPr>
        <p:spPr>
          <a:xfrm>
            <a:off x="609600" y="1565790"/>
            <a:ext cx="11176000" cy="4253472"/>
          </a:xfrm>
          <a:prstGeom prst="rect">
            <a:avLst/>
          </a:prstGeom>
          <a:noFill/>
          <a:ln>
            <a:noFill/>
          </a:ln>
        </p:spPr>
        <p:txBody>
          <a:bodyPr anchorCtr="0" anchor="ctr" bIns="45700" lIns="91425" spcFirstLastPara="1" rIns="91425" wrap="square" tIns="45700">
            <a:spAutoFit/>
          </a:bodyPr>
          <a:lstStyle/>
          <a:p>
            <a:pPr indent="-381000" lvl="0" marL="381000" marR="0" rtl="0" algn="just">
              <a:lnSpc>
                <a:spcPct val="13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Ngày 12/8/1945, uỷ ban lâm thời khu giải phóng hạ lệnh tổng khởi nghĩa</a:t>
            </a:r>
            <a:endParaRPr b="0" i="0" sz="1400" u="none" cap="none" strike="noStrike">
              <a:solidFill>
                <a:srgbClr val="000000"/>
              </a:solidFill>
              <a:latin typeface="Arial"/>
              <a:ea typeface="Arial"/>
              <a:cs typeface="Arial"/>
              <a:sym typeface="Arial"/>
            </a:endParaRPr>
          </a:p>
          <a:p>
            <a:pPr indent="-381000" lvl="0" marL="381000" marR="0" rtl="0" algn="just">
              <a:lnSpc>
                <a:spcPct val="13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Ngày 13/8/1945, Ủy ban khởi nghĩa thành lập, phát đi lệnh tổng khởi nghĩa.</a:t>
            </a:r>
            <a:endParaRPr b="0" i="0" sz="1400" u="none" cap="none" strike="noStrike">
              <a:solidFill>
                <a:srgbClr val="000000"/>
              </a:solidFill>
              <a:latin typeface="Arial"/>
              <a:ea typeface="Arial"/>
              <a:cs typeface="Arial"/>
              <a:sym typeface="Arial"/>
            </a:endParaRPr>
          </a:p>
          <a:p>
            <a:pPr indent="-381000" lvl="0" marL="381000" marR="0" rtl="0" algn="just">
              <a:lnSpc>
                <a:spcPct val="13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Ngày 14 và 15/8/1945, Hội nghị toàn quốc của Đảng cộng sản Đông Dương họp tại Tân trào (Tuyên Quang). Hội nghị quyết định phát lệnh tổng khởi nghĩa trên phạm vi cả nước, khẩu hiệu đấu tranh lúc này là: Phản đối xâm lược! Hoàn toàn độc lập! Chính quyền nhân dân!</a:t>
            </a:r>
            <a:endParaRPr b="0" i="0" sz="1400" u="none" cap="none" strike="noStrike">
              <a:solidFill>
                <a:srgbClr val="000000"/>
              </a:solidFill>
              <a:latin typeface="Arial"/>
              <a:ea typeface="Arial"/>
              <a:cs typeface="Arial"/>
              <a:sym typeface="Arial"/>
            </a:endParaRPr>
          </a:p>
          <a:p>
            <a:pPr indent="-381000" lvl="0" marL="381000" marR="0" rtl="0" algn="just">
              <a:lnSpc>
                <a:spcPct val="13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Thông qua 10 chính sách của Mặt trận Việt Minh và thành lập Uỷ ban giải phóng dân tộc Việt Nam do Hồ Chí Minh làm chủ tịch</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xEl>
                                              <p:pRg end="0" st="0"/>
                                            </p:txEl>
                                          </p:spTgt>
                                        </p:tgtEl>
                                        <p:attrNameLst>
                                          <p:attrName>style.visibility</p:attrName>
                                        </p:attrNameLst>
                                      </p:cBhvr>
                                      <p:to>
                                        <p:strVal val="visible"/>
                                      </p:to>
                                    </p:set>
                                    <p:animEffect filter="fade" transition="in">
                                      <p:cBhvr>
                                        <p:cTn dur="500"/>
                                        <p:tgtEl>
                                          <p:spTgt spid="1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xEl>
                                              <p:pRg end="1" st="1"/>
                                            </p:txEl>
                                          </p:spTgt>
                                        </p:tgtEl>
                                        <p:attrNameLst>
                                          <p:attrName>style.visibility</p:attrName>
                                        </p:attrNameLst>
                                      </p:cBhvr>
                                      <p:to>
                                        <p:strVal val="visible"/>
                                      </p:to>
                                    </p:set>
                                    <p:animEffect filter="fade" transition="in">
                                      <p:cBhvr>
                                        <p:cTn dur="500"/>
                                        <p:tgtEl>
                                          <p:spTgt spid="1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xEl>
                                              <p:pRg end="2" st="2"/>
                                            </p:txEl>
                                          </p:spTgt>
                                        </p:tgtEl>
                                        <p:attrNameLst>
                                          <p:attrName>style.visibility</p:attrName>
                                        </p:attrNameLst>
                                      </p:cBhvr>
                                      <p:to>
                                        <p:strVal val="visible"/>
                                      </p:to>
                                    </p:set>
                                    <p:animEffect filter="fade" transition="in">
                                      <p:cBhvr>
                                        <p:cTn dur="500"/>
                                        <p:tgtEl>
                                          <p:spTgt spid="1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xEl>
                                              <p:pRg end="3" st="3"/>
                                            </p:txEl>
                                          </p:spTgt>
                                        </p:tgtEl>
                                        <p:attrNameLst>
                                          <p:attrName>style.visibility</p:attrName>
                                        </p:attrNameLst>
                                      </p:cBhvr>
                                      <p:to>
                                        <p:strVal val="visible"/>
                                      </p:to>
                                    </p:set>
                                    <p:animEffect filter="fade" transition="in">
                                      <p:cBhvr>
                                        <p:cTn dur="500"/>
                                        <p:tgtEl>
                                          <p:spTgt spid="11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04"/>
          <p:cNvSpPr txBox="1"/>
          <p:nvPr>
            <p:ph idx="4294967295" type="body"/>
          </p:nvPr>
        </p:nvSpPr>
        <p:spPr>
          <a:xfrm>
            <a:off x="724647" y="1676400"/>
            <a:ext cx="10972800" cy="4858871"/>
          </a:xfrm>
          <a:prstGeom prst="rect">
            <a:avLst/>
          </a:prstGeom>
          <a:noFill/>
          <a:ln>
            <a:noFill/>
          </a:ln>
        </p:spPr>
        <p:txBody>
          <a:bodyPr anchorCtr="0" anchor="t" bIns="45700" lIns="91425" spcFirstLastPara="1" rIns="91425" wrap="square" tIns="45700">
            <a:normAutofit/>
          </a:bodyPr>
          <a:lstStyle/>
          <a:p>
            <a:pPr indent="4763" lvl="0" marL="53975" rtl="0" algn="l">
              <a:lnSpc>
                <a:spcPct val="90000"/>
              </a:lnSpc>
              <a:spcBef>
                <a:spcPts val="0"/>
              </a:spcBef>
              <a:spcAft>
                <a:spcPts val="0"/>
              </a:spcAft>
              <a:buClr>
                <a:srgbClr val="080808"/>
              </a:buClr>
              <a:buSzPts val="2000"/>
              <a:buFont typeface="Noto Sans Symbols"/>
              <a:buNone/>
            </a:pPr>
            <a:r>
              <a:rPr b="0" lang="en-US" sz="2000">
                <a:solidFill>
                  <a:srgbClr val="080808"/>
                </a:solidFill>
                <a:latin typeface="Times New Roman"/>
                <a:ea typeface="Times New Roman"/>
                <a:cs typeface="Times New Roman"/>
                <a:sym typeface="Times New Roman"/>
              </a:rPr>
              <a:t>1- Giành lấy chính quyền, xây dựng một nước Việt Nam dân chủ cộng hoà trên nền tảng hoàn toàn độc lập.</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2- Võ trang nhân dân. Phát triển Quân giải phóng Việt Nam.</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3- Tịch thu tài sản của giặc nước và của Việt gian, tuỳ từng trường hợp sung công làm của quốc gia hay chia cho dân nghèo.</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4- Bỏ các thứ thuế do Pháp, Nhật đặt ra; đặt một thứ thuế công bằng và nhẹ. </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5- Ban bố những quyền của dân, cho dân: nhân quyền; tài quyền (quyền sở hữu); dân quyền; quyền phổ thông đầu phiếu, quyền tự do dân chủ (tự do tín ngưỡng, tự do tư tưởng, ngôn luận, hội họp, đi lại), dân tộc bình quyền, nam nữ bình quyền.</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6 - Chia lại ruộng đất cho công bằng, giảm địa tô, giảm lợi tức, hoãn nợ, cứu tế nạn dân.</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7 - Ban bố Luật lao động: ngày làm 8 giờ, định lương tối thiểu, đặt xã hội bảo hiểm.</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8 - Xây dựng nền kinh tế quốc dân, phát triển nông nghiệp. Mở mang Quốc gia ngân hàng.</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9 - Xây dựng nền quốc dân giáo dục, chống nạn mù chữ, phổ thông và cưỡng bách giáo dục đến bậc sơ cấp, kiến thiết nền văn hoá mới.</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10 - Thân thiện và giao hảo với các nước Đồng mình và các nước nhược tiểu dân tộc để giành lấy sự đồng tình và sức ủng hộ của họ. </a:t>
            </a:r>
            <a:endParaRPr/>
          </a:p>
        </p:txBody>
      </p:sp>
      <p:sp>
        <p:nvSpPr>
          <p:cNvPr id="1161" name="Google Shape;1161;p104"/>
          <p:cNvSpPr/>
          <p:nvPr/>
        </p:nvSpPr>
        <p:spPr>
          <a:xfrm>
            <a:off x="1320801" y="228601"/>
            <a:ext cx="10020300" cy="1177925"/>
          </a:xfrm>
          <a:prstGeom prst="rect">
            <a:avLst/>
          </a:prstGeom>
        </p:spPr>
        <p:txBody>
          <a:bodyPr>
            <a:prstTxWarp prst="textPlain"/>
          </a:bodyPr>
          <a:lstStyle/>
          <a:p>
            <a:pPr lvl="0" algn="ctr"/>
            <a:r>
              <a:rPr b="0"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10 chính sách lớn của Mặt trận Việt Minh</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5"/>
          <p:cNvSpPr/>
          <p:nvPr/>
        </p:nvSpPr>
        <p:spPr>
          <a:xfrm>
            <a:off x="406400" y="2148903"/>
            <a:ext cx="11379300" cy="1772700"/>
          </a:xfrm>
          <a:prstGeom prst="rect">
            <a:avLst/>
          </a:prstGeom>
          <a:noFill/>
          <a:ln>
            <a:noFill/>
          </a:ln>
        </p:spPr>
        <p:txBody>
          <a:bodyPr anchorCtr="0" anchor="ctr" bIns="45700" lIns="91425" spcFirstLastPara="1" rIns="91425" wrap="square" tIns="45700">
            <a:spAutoFit/>
          </a:bodyPr>
          <a:lstStyle/>
          <a:p>
            <a:pPr indent="0" lvl="0" marL="0" marR="0" rtl="0" algn="just">
              <a:lnSpc>
                <a:spcPct val="13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“Giờ quyết định cho vận mệnh của dân tộc đã đến toàn quốc đồng bào hãy đứng dậy đem sức ta mà giải phóng cho ta, ai có súng dùng súng, ai có gươm dùng gươm, ai không có súng có gươm thì dùng quốc thuổng, gậy gộc... ”	</a:t>
            </a:r>
            <a:endParaRPr b="0" i="0" sz="1400" u="none" cap="none" strike="noStrike">
              <a:solidFill>
                <a:srgbClr val="000000"/>
              </a:solidFill>
              <a:latin typeface="Arial"/>
              <a:ea typeface="Arial"/>
              <a:cs typeface="Arial"/>
              <a:sym typeface="Arial"/>
            </a:endParaRPr>
          </a:p>
        </p:txBody>
      </p:sp>
      <p:sp>
        <p:nvSpPr>
          <p:cNvPr id="1167" name="Google Shape;1167;p105"/>
          <p:cNvSpPr txBox="1"/>
          <p:nvPr/>
        </p:nvSpPr>
        <p:spPr>
          <a:xfrm>
            <a:off x="8229600" y="4267200"/>
            <a:ext cx="30480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(Hồ Chí Minh)</a:t>
            </a:r>
            <a:endParaRPr b="0" i="0" sz="1400" u="none" cap="none" strike="noStrike">
              <a:solidFill>
                <a:srgbClr val="000000"/>
              </a:solidFill>
              <a:latin typeface="Arial"/>
              <a:ea typeface="Arial"/>
              <a:cs typeface="Arial"/>
              <a:sym typeface="Arial"/>
            </a:endParaRPr>
          </a:p>
        </p:txBody>
      </p:sp>
      <p:sp>
        <p:nvSpPr>
          <p:cNvPr id="1168" name="Google Shape;1168;p105"/>
          <p:cNvSpPr txBox="1"/>
          <p:nvPr/>
        </p:nvSpPr>
        <p:spPr>
          <a:xfrm>
            <a:off x="718670" y="1447800"/>
            <a:ext cx="113793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THƯ KÊU GỌI ĐỒNG BÀO VÀ CHIẾN SĨ CẢ NƯỚC</a:t>
            </a:r>
            <a:endParaRPr b="0" i="0" sz="1400" u="none" cap="none" strike="noStrike">
              <a:solidFill>
                <a:srgbClr val="000000"/>
              </a:solidFill>
              <a:latin typeface="Arial"/>
              <a:ea typeface="Arial"/>
              <a:cs typeface="Arial"/>
              <a:sym typeface="Arial"/>
            </a:endParaRPr>
          </a:p>
        </p:txBody>
      </p:sp>
      <p:sp>
        <p:nvSpPr>
          <p:cNvPr id="1169" name="Google Shape;1169;p105"/>
          <p:cNvSpPr txBox="1"/>
          <p:nvPr/>
        </p:nvSpPr>
        <p:spPr>
          <a:xfrm>
            <a:off x="1016000" y="5029200"/>
            <a:ext cx="10464900" cy="831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Chỉ trong vòng 15 ngày (14- 28/8/1945), cuộc Tổng khởi nghĩa đã thành công trên cả nước, chính quyền về tay nhân dân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6"/>
          <p:cNvSpPr txBox="1"/>
          <p:nvPr/>
        </p:nvSpPr>
        <p:spPr>
          <a:xfrm>
            <a:off x="6299200" y="1143001"/>
            <a:ext cx="5181600" cy="374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1" lang="en-US" sz="2500" u="none" cap="none" strike="noStrike">
                <a:solidFill>
                  <a:schemeClr val="accent2"/>
                </a:solidFill>
                <a:latin typeface="Arial"/>
                <a:ea typeface="Arial"/>
                <a:cs typeface="Arial"/>
                <a:sym typeface="Arial"/>
              </a:rPr>
              <a:t>“…Nước Việt Nam có quyền hưởng tự do và độc lập, và sự thật đã thành một nước tự do, độc lập. Toàn thể dân tộc Việt Nam quyết đem tất cả tinh thần và lực lượng, tính mạng và của cải để giữ vững quyền tự do, độc lập ấy.”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50"/>
              </a:spcBef>
              <a:spcAft>
                <a:spcPts val="0"/>
              </a:spcAft>
              <a:buClr>
                <a:srgbClr val="000000"/>
              </a:buClr>
              <a:buSzPts val="2500"/>
              <a:buFont typeface="Arial"/>
              <a:buNone/>
            </a:pPr>
            <a:r>
              <a:rPr b="1" i="1" lang="en-US" sz="2500" u="none" cap="none" strike="noStrike">
                <a:solidFill>
                  <a:schemeClr val="accent2"/>
                </a:solidFill>
                <a:latin typeface="Arial"/>
                <a:ea typeface="Arial"/>
                <a:cs typeface="Arial"/>
                <a:sym typeface="Arial"/>
              </a:rPr>
              <a:t>       </a:t>
            </a:r>
            <a:r>
              <a:rPr b="1" i="1" lang="en-US" sz="1900" u="none" cap="none" strike="noStrike">
                <a:solidFill>
                  <a:srgbClr val="FF0000"/>
                </a:solidFill>
                <a:latin typeface="Arial"/>
                <a:ea typeface="Arial"/>
                <a:cs typeface="Arial"/>
                <a:sym typeface="Arial"/>
              </a:rPr>
              <a:t>(Tuyên Ngôn Độc Lập)</a:t>
            </a:r>
            <a:endParaRPr b="0" i="0" sz="1400" u="none" cap="none" strike="noStrike">
              <a:solidFill>
                <a:srgbClr val="000000"/>
              </a:solidFill>
              <a:latin typeface="Arial"/>
              <a:ea typeface="Arial"/>
              <a:cs typeface="Arial"/>
              <a:sym typeface="Arial"/>
            </a:endParaRPr>
          </a:p>
        </p:txBody>
      </p:sp>
      <p:pic>
        <p:nvPicPr>
          <p:cNvPr descr="BH71" id="1175" name="Google Shape;1175;p106"/>
          <p:cNvPicPr preferRelativeResize="0"/>
          <p:nvPr/>
        </p:nvPicPr>
        <p:blipFill rotWithShape="1">
          <a:blip r:embed="rId3">
            <a:alphaModFix/>
          </a:blip>
          <a:srcRect b="0" l="0" r="0" t="0"/>
          <a:stretch/>
        </p:blipFill>
        <p:spPr>
          <a:xfrm>
            <a:off x="812800" y="1371600"/>
            <a:ext cx="4758267" cy="4419600"/>
          </a:xfrm>
          <a:prstGeom prst="rect">
            <a:avLst/>
          </a:prstGeom>
          <a:noFill/>
          <a:ln>
            <a:noFill/>
          </a:ln>
        </p:spPr>
      </p:pic>
      <p:sp>
        <p:nvSpPr>
          <p:cNvPr id="1176" name="Google Shape;1176;p106"/>
          <p:cNvSpPr txBox="1"/>
          <p:nvPr/>
        </p:nvSpPr>
        <p:spPr>
          <a:xfrm>
            <a:off x="812800" y="5791200"/>
            <a:ext cx="4876800" cy="7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66FF"/>
                </a:solidFill>
                <a:latin typeface="Calibri"/>
                <a:ea typeface="Calibri"/>
                <a:cs typeface="Calibri"/>
                <a:sym typeface="Calibri"/>
              </a:rPr>
              <a:t>Bác Hồ đọc </a:t>
            </a:r>
            <a:r>
              <a:rPr b="1" i="0" lang="en-US" sz="2000" u="none" cap="none" strike="noStrike">
                <a:solidFill>
                  <a:srgbClr val="0066FF"/>
                </a:solidFill>
                <a:latin typeface="Calibri"/>
                <a:ea typeface="Calibri"/>
                <a:cs typeface="Calibri"/>
                <a:sym typeface="Calibri"/>
              </a:rPr>
              <a:t>TNĐL</a:t>
            </a:r>
            <a:r>
              <a:rPr b="1" i="0" lang="en-US" sz="2200" u="none" cap="none" strike="noStrike">
                <a:solidFill>
                  <a:srgbClr val="0066FF"/>
                </a:solidFill>
                <a:latin typeface="Calibri"/>
                <a:ea typeface="Calibri"/>
                <a:cs typeface="Calibri"/>
                <a:sym typeface="Calibri"/>
              </a:rPr>
              <a:t> tại Quảng trường Ba Đình, 2/9/1945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11"/>
          <p:cNvGrpSpPr/>
          <p:nvPr/>
        </p:nvGrpSpPr>
        <p:grpSpPr>
          <a:xfrm>
            <a:off x="9854972" y="2514581"/>
            <a:ext cx="1820423" cy="2520859"/>
            <a:chOff x="7473710" y="1828800"/>
            <a:chExt cx="1670419" cy="3124128"/>
          </a:xfrm>
        </p:grpSpPr>
        <p:pic>
          <p:nvPicPr>
            <p:cNvPr descr="vua-bao-dai.jpg" id="242" name="Google Shape;242;p11"/>
            <p:cNvPicPr preferRelativeResize="0"/>
            <p:nvPr/>
          </p:nvPicPr>
          <p:blipFill rotWithShape="1">
            <a:blip r:embed="rId3">
              <a:alphaModFix/>
            </a:blip>
            <a:srcRect b="0" l="0" r="0" t="0"/>
            <a:stretch/>
          </p:blipFill>
          <p:spPr>
            <a:xfrm>
              <a:off x="7473710" y="1828800"/>
              <a:ext cx="1670290" cy="2743200"/>
            </a:xfrm>
            <a:prstGeom prst="rect">
              <a:avLst/>
            </a:prstGeom>
            <a:noFill/>
            <a:ln>
              <a:noFill/>
            </a:ln>
          </p:spPr>
        </p:pic>
        <p:sp>
          <p:nvSpPr>
            <p:cNvPr id="243" name="Google Shape;243;p11"/>
            <p:cNvSpPr txBox="1"/>
            <p:nvPr/>
          </p:nvSpPr>
          <p:spPr>
            <a:xfrm>
              <a:off x="7543629" y="4571328"/>
              <a:ext cx="1600500" cy="381600"/>
            </a:xfrm>
            <a:prstGeom prst="rect">
              <a:avLst/>
            </a:prstGeom>
            <a:noFill/>
            <a:ln>
              <a:noFill/>
            </a:ln>
          </p:spPr>
          <p:txBody>
            <a:bodyPr anchorCtr="1" anchor="ctr"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600"/>
                <a:buFont typeface="Noto Sans Symbols"/>
                <a:buNone/>
              </a:pPr>
              <a:r>
                <a:rPr b="1" i="0" lang="en-US" sz="1600" u="none" cap="none" strike="noStrike">
                  <a:solidFill>
                    <a:schemeClr val="dk1"/>
                  </a:solidFill>
                  <a:latin typeface="Times New Roman"/>
                  <a:ea typeface="Times New Roman"/>
                  <a:cs typeface="Times New Roman"/>
                  <a:sym typeface="Times New Roman"/>
                </a:rPr>
                <a:t>Bảo Đại</a:t>
              </a:r>
              <a:endParaRPr b="0" i="0" sz="1400" u="none" cap="none" strike="noStrike">
                <a:solidFill>
                  <a:srgbClr val="000000"/>
                </a:solidFill>
                <a:latin typeface="Arial"/>
                <a:ea typeface="Arial"/>
                <a:cs typeface="Arial"/>
                <a:sym typeface="Arial"/>
              </a:endParaRPr>
            </a:p>
          </p:txBody>
        </p:sp>
      </p:grpSp>
      <p:sp>
        <p:nvSpPr>
          <p:cNvPr id="244" name="Google Shape;244;p11"/>
          <p:cNvSpPr txBox="1"/>
          <p:nvPr>
            <p:ph idx="4294967295" type="body"/>
          </p:nvPr>
        </p:nvSpPr>
        <p:spPr>
          <a:xfrm>
            <a:off x="609601" y="1644651"/>
            <a:ext cx="5238900" cy="47100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rgbClr val="080808"/>
              </a:buClr>
              <a:buSzPts val="2400"/>
              <a:buFont typeface="Noto Sans Symbols"/>
              <a:buNone/>
            </a:pPr>
            <a:r>
              <a:rPr lang="en-US" sz="2400">
                <a:solidFill>
                  <a:srgbClr val="080808"/>
                </a:solidFill>
                <a:latin typeface="Times New Roman"/>
                <a:ea typeface="Times New Roman"/>
                <a:cs typeface="Times New Roman"/>
                <a:sym typeface="Times New Roman"/>
              </a:rPr>
              <a:t>Cai trị trực tiếp</a:t>
            </a:r>
            <a:endParaRPr/>
          </a:p>
        </p:txBody>
      </p:sp>
      <p:sp>
        <p:nvSpPr>
          <p:cNvPr id="245" name="Google Shape;245;p11"/>
          <p:cNvSpPr txBox="1"/>
          <p:nvPr>
            <p:ph idx="4294967295" type="body"/>
          </p:nvPr>
        </p:nvSpPr>
        <p:spPr>
          <a:xfrm>
            <a:off x="6299200" y="1600200"/>
            <a:ext cx="5446200" cy="49530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80808"/>
              </a:buClr>
              <a:buSzPts val="2400"/>
              <a:buFont typeface="Noto Sans Symbols"/>
              <a:buNone/>
            </a:pPr>
            <a:r>
              <a:rPr lang="en-US" sz="2400">
                <a:solidFill>
                  <a:srgbClr val="080808"/>
                </a:solidFill>
                <a:latin typeface="Times New Roman"/>
                <a:ea typeface="Times New Roman"/>
                <a:cs typeface="Times New Roman"/>
                <a:sym typeface="Times New Roman"/>
              </a:rPr>
              <a:t>Duy trì triều đình và hệ thống chính quyền phong kiến làm tay sai</a:t>
            </a:r>
            <a:endParaRPr/>
          </a:p>
        </p:txBody>
      </p:sp>
      <p:sp>
        <p:nvSpPr>
          <p:cNvPr id="246" name="Google Shape;246;p11"/>
          <p:cNvSpPr txBox="1"/>
          <p:nvPr/>
        </p:nvSpPr>
        <p:spPr>
          <a:xfrm>
            <a:off x="1320800" y="5583238"/>
            <a:ext cx="3962400" cy="360300"/>
          </a:xfrm>
          <a:prstGeom prst="rect">
            <a:avLst/>
          </a:prstGeom>
          <a:noFill/>
          <a:ln cap="flat" cmpd="sng" w="9525">
            <a:solidFill>
              <a:srgbClr val="000000"/>
            </a:solidFill>
            <a:prstDash val="solid"/>
            <a:miter lim="800000"/>
            <a:headEnd len="sm" w="sm" type="none"/>
            <a:tailEnd len="sm" w="sm" type="none"/>
          </a:ln>
        </p:spPr>
        <p:txBody>
          <a:bodyPr anchorCtr="1" anchor="ctr"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Toàn quyền Pháp Anbe Xaro</a:t>
            </a:r>
            <a:endParaRPr b="0" i="0" sz="1800" u="none" cap="none" strike="noStrike">
              <a:solidFill>
                <a:schemeClr val="dk1"/>
              </a:solidFill>
              <a:latin typeface="Times New Roman"/>
              <a:ea typeface="Times New Roman"/>
              <a:cs typeface="Times New Roman"/>
              <a:sym typeface="Times New Roman"/>
            </a:endParaRPr>
          </a:p>
        </p:txBody>
      </p:sp>
      <p:pic>
        <p:nvPicPr>
          <p:cNvPr descr="toàn quyền phap anbe saro" id="247" name="Google Shape;247;p11"/>
          <p:cNvPicPr preferRelativeResize="0"/>
          <p:nvPr/>
        </p:nvPicPr>
        <p:blipFill rotWithShape="1">
          <a:blip r:embed="rId4">
            <a:alphaModFix/>
          </a:blip>
          <a:srcRect b="0" l="0" r="0" t="0"/>
          <a:stretch/>
        </p:blipFill>
        <p:spPr>
          <a:xfrm>
            <a:off x="1320801" y="3167064"/>
            <a:ext cx="3856567" cy="2046287"/>
          </a:xfrm>
          <a:prstGeom prst="rect">
            <a:avLst/>
          </a:prstGeom>
          <a:noFill/>
          <a:ln cap="flat" cmpd="sng" w="9525">
            <a:solidFill>
              <a:srgbClr val="0000FF"/>
            </a:solidFill>
            <a:prstDash val="solid"/>
            <a:miter lim="800000"/>
            <a:headEnd len="sm" w="sm" type="none"/>
            <a:tailEnd len="sm" w="sm" type="none"/>
          </a:ln>
        </p:spPr>
      </p:pic>
      <p:grpSp>
        <p:nvGrpSpPr>
          <p:cNvPr id="248" name="Google Shape;248;p11"/>
          <p:cNvGrpSpPr/>
          <p:nvPr/>
        </p:nvGrpSpPr>
        <p:grpSpPr>
          <a:xfrm>
            <a:off x="8127807" y="3276664"/>
            <a:ext cx="2133547" cy="2736954"/>
            <a:chOff x="5791200" y="2590800"/>
            <a:chExt cx="1600200" cy="2895635"/>
          </a:xfrm>
        </p:grpSpPr>
        <p:pic>
          <p:nvPicPr>
            <p:cNvPr descr="Roi-Khai-Dinh.jpg" id="249" name="Google Shape;249;p11"/>
            <p:cNvPicPr preferRelativeResize="0"/>
            <p:nvPr/>
          </p:nvPicPr>
          <p:blipFill rotWithShape="1">
            <a:blip r:embed="rId5">
              <a:alphaModFix/>
            </a:blip>
            <a:srcRect b="0" l="0" r="0" t="0"/>
            <a:stretch/>
          </p:blipFill>
          <p:spPr>
            <a:xfrm>
              <a:off x="5867400" y="2590800"/>
              <a:ext cx="1500372" cy="2509838"/>
            </a:xfrm>
            <a:prstGeom prst="rect">
              <a:avLst/>
            </a:prstGeom>
            <a:noFill/>
            <a:ln>
              <a:noFill/>
            </a:ln>
          </p:spPr>
        </p:pic>
        <p:sp>
          <p:nvSpPr>
            <p:cNvPr id="250" name="Google Shape;250;p11"/>
            <p:cNvSpPr txBox="1"/>
            <p:nvPr/>
          </p:nvSpPr>
          <p:spPr>
            <a:xfrm>
              <a:off x="5791200" y="5105135"/>
              <a:ext cx="1600200" cy="381300"/>
            </a:xfrm>
            <a:prstGeom prst="rect">
              <a:avLst/>
            </a:prstGeom>
            <a:noFill/>
            <a:ln>
              <a:noFill/>
            </a:ln>
          </p:spPr>
          <p:txBody>
            <a:bodyPr anchorCtr="1" anchor="ctr"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600"/>
                <a:buFont typeface="Noto Sans Symbols"/>
                <a:buNone/>
              </a:pPr>
              <a:r>
                <a:rPr b="1" i="0" lang="en-US" sz="1600" u="none" cap="none" strike="noStrike">
                  <a:solidFill>
                    <a:schemeClr val="dk1"/>
                  </a:solidFill>
                  <a:latin typeface="Times New Roman"/>
                  <a:ea typeface="Times New Roman"/>
                  <a:cs typeface="Times New Roman"/>
                  <a:sym typeface="Times New Roman"/>
                </a:rPr>
                <a:t>Khải Định</a:t>
              </a:r>
              <a:endParaRPr b="0" i="0" sz="1400" u="none" cap="none" strike="noStrike">
                <a:solidFill>
                  <a:srgbClr val="000000"/>
                </a:solidFill>
                <a:latin typeface="Arial"/>
                <a:ea typeface="Arial"/>
                <a:cs typeface="Arial"/>
                <a:sym typeface="Arial"/>
              </a:endParaRPr>
            </a:p>
          </p:txBody>
        </p:sp>
      </p:grpSp>
      <p:grpSp>
        <p:nvGrpSpPr>
          <p:cNvPr id="251" name="Google Shape;251;p11"/>
          <p:cNvGrpSpPr/>
          <p:nvPr/>
        </p:nvGrpSpPr>
        <p:grpSpPr>
          <a:xfrm>
            <a:off x="6400867" y="3428919"/>
            <a:ext cx="1930432" cy="2449369"/>
            <a:chOff x="5181600" y="2133600"/>
            <a:chExt cx="2474913" cy="4419649"/>
          </a:xfrm>
        </p:grpSpPr>
        <p:pic>
          <p:nvPicPr>
            <p:cNvPr descr="dongkhanh.jpg" id="252" name="Google Shape;252;p11"/>
            <p:cNvPicPr preferRelativeResize="0"/>
            <p:nvPr/>
          </p:nvPicPr>
          <p:blipFill rotWithShape="1">
            <a:blip r:embed="rId6">
              <a:alphaModFix/>
            </a:blip>
            <a:srcRect b="0" l="0" r="0" t="0"/>
            <a:stretch/>
          </p:blipFill>
          <p:spPr>
            <a:xfrm>
              <a:off x="5181600" y="2133600"/>
              <a:ext cx="2474913" cy="4038648"/>
            </a:xfrm>
            <a:prstGeom prst="rect">
              <a:avLst/>
            </a:prstGeom>
            <a:noFill/>
            <a:ln>
              <a:noFill/>
            </a:ln>
            <a:effectLst>
              <a:outerShdw blurRad="292100" rotWithShape="0" algn="tl" dir="2700000" dist="139700">
                <a:srgbClr val="333333">
                  <a:alpha val="64705"/>
                </a:srgbClr>
              </a:outerShdw>
            </a:effectLst>
          </p:spPr>
        </p:pic>
        <p:sp>
          <p:nvSpPr>
            <p:cNvPr id="253" name="Google Shape;253;p11"/>
            <p:cNvSpPr txBox="1"/>
            <p:nvPr/>
          </p:nvSpPr>
          <p:spPr>
            <a:xfrm>
              <a:off x="5181600" y="6172249"/>
              <a:ext cx="2439600" cy="381000"/>
            </a:xfrm>
            <a:prstGeom prst="rect">
              <a:avLst/>
            </a:prstGeom>
            <a:noFill/>
            <a:ln>
              <a:noFill/>
            </a:ln>
          </p:spPr>
          <p:txBody>
            <a:bodyPr anchorCtr="1" anchor="ctr"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600"/>
                <a:buFont typeface="Noto Sans Symbols"/>
                <a:buNone/>
              </a:pPr>
              <a:r>
                <a:rPr b="1" i="0" lang="en-US" sz="1600" u="none" cap="none" strike="noStrike">
                  <a:solidFill>
                    <a:schemeClr val="dk1"/>
                  </a:solidFill>
                  <a:latin typeface="Times New Roman"/>
                  <a:ea typeface="Times New Roman"/>
                  <a:cs typeface="Times New Roman"/>
                  <a:sym typeface="Times New Roman"/>
                </a:rPr>
                <a:t>Đồng Khánh</a:t>
              </a:r>
              <a:endParaRPr b="0" i="0" sz="1400" u="none" cap="none" strike="noStrike">
                <a:solidFill>
                  <a:srgbClr val="000000"/>
                </a:solidFill>
                <a:latin typeface="Arial"/>
                <a:ea typeface="Arial"/>
                <a:cs typeface="Arial"/>
                <a:sym typeface="Arial"/>
              </a:endParaRPr>
            </a:p>
          </p:txBody>
        </p:sp>
      </p:grpSp>
      <p:sp>
        <p:nvSpPr>
          <p:cNvPr id="254" name="Google Shape;254;p11"/>
          <p:cNvSpPr txBox="1"/>
          <p:nvPr/>
        </p:nvSpPr>
        <p:spPr>
          <a:xfrm>
            <a:off x="2503715" y="431074"/>
            <a:ext cx="8127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Hình thức cai trị của thực dân Pháp</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500"/>
                                        <p:tgtEl>
                                          <p:spTgt spid="2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descr="Picture1" id="1181" name="Google Shape;1181;p107"/>
          <p:cNvSpPr/>
          <p:nvPr/>
        </p:nvSpPr>
        <p:spPr>
          <a:xfrm>
            <a:off x="25400" y="2971800"/>
            <a:ext cx="4241700" cy="2573400"/>
          </a:xfrm>
          <a:prstGeom prst="ellipse">
            <a:avLst/>
          </a:prstGeom>
          <a:blipFill rotWithShape="1">
            <a:blip r:embed="rId3">
              <a:alphaModFix/>
            </a:blip>
            <a:stretch>
              <a:fillRect b="0" l="0" r="0" t="0"/>
            </a:stretch>
          </a:blipFill>
          <a:ln cap="flat" cmpd="sng" w="57150">
            <a:solidFill>
              <a:srgbClr val="00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chemeClr val="dk1"/>
              </a:solidFill>
              <a:latin typeface="Times New Roman"/>
              <a:ea typeface="Times New Roman"/>
              <a:cs typeface="Times New Roman"/>
              <a:sym typeface="Times New Roman"/>
            </a:endParaRPr>
          </a:p>
        </p:txBody>
      </p:sp>
      <p:sp>
        <p:nvSpPr>
          <p:cNvPr descr="Picture3" id="1182" name="Google Shape;1182;p107"/>
          <p:cNvSpPr/>
          <p:nvPr/>
        </p:nvSpPr>
        <p:spPr>
          <a:xfrm>
            <a:off x="3352800" y="4648200"/>
            <a:ext cx="4658700" cy="2209800"/>
          </a:xfrm>
          <a:prstGeom prst="ellipse">
            <a:avLst/>
          </a:prstGeom>
          <a:blipFill rotWithShape="1">
            <a:blip r:embed="rId4">
              <a:alphaModFix/>
            </a:blip>
            <a:stretch>
              <a:fillRect b="0" l="0" r="0" t="0"/>
            </a:stretch>
          </a:blipFill>
          <a:ln cap="flat" cmpd="sng" w="5715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descr="Picture2" id="1183" name="Google Shape;1183;p107"/>
          <p:cNvSpPr/>
          <p:nvPr/>
        </p:nvSpPr>
        <p:spPr>
          <a:xfrm>
            <a:off x="7416800" y="3200400"/>
            <a:ext cx="4665000" cy="2579700"/>
          </a:xfrm>
          <a:prstGeom prst="ellipse">
            <a:avLst/>
          </a:prstGeom>
          <a:blipFill rotWithShape="1">
            <a:blip r:embed="rId5">
              <a:alphaModFix/>
            </a:blip>
            <a:stretch>
              <a:fillRect b="0" l="0" r="0" t="0"/>
            </a:stretch>
          </a:blip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184" name="Google Shape;1184;p107"/>
          <p:cNvSpPr/>
          <p:nvPr/>
        </p:nvSpPr>
        <p:spPr>
          <a:xfrm>
            <a:off x="4671483" y="3865562"/>
            <a:ext cx="297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 ND LÀM CHỦ</a:t>
            </a:r>
            <a:endParaRPr b="0" i="0" sz="1400" u="none" cap="none" strike="noStrike">
              <a:solidFill>
                <a:srgbClr val="000000"/>
              </a:solidFill>
              <a:latin typeface="Arial"/>
              <a:ea typeface="Arial"/>
              <a:cs typeface="Arial"/>
              <a:sym typeface="Arial"/>
            </a:endParaRPr>
          </a:p>
        </p:txBody>
      </p:sp>
      <p:sp>
        <p:nvSpPr>
          <p:cNvPr id="1185" name="Google Shape;1185;p107"/>
          <p:cNvSpPr/>
          <p:nvPr/>
        </p:nvSpPr>
        <p:spPr>
          <a:xfrm>
            <a:off x="605367" y="2624139"/>
            <a:ext cx="221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 ĐẬP TAN ĐQPK</a:t>
            </a:r>
            <a:endParaRPr b="0" i="0" sz="1400" u="none" cap="none" strike="noStrike">
              <a:solidFill>
                <a:srgbClr val="000000"/>
              </a:solidFill>
              <a:latin typeface="Arial"/>
              <a:ea typeface="Arial"/>
              <a:cs typeface="Arial"/>
              <a:sym typeface="Arial"/>
            </a:endParaRPr>
          </a:p>
        </p:txBody>
      </p:sp>
      <p:sp>
        <p:nvSpPr>
          <p:cNvPr id="1186" name="Google Shape;1186;p107"/>
          <p:cNvSpPr/>
          <p:nvPr/>
        </p:nvSpPr>
        <p:spPr>
          <a:xfrm>
            <a:off x="7145869" y="2703512"/>
            <a:ext cx="5035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 BƯỚC NHẢY VỌT CỦA DT</a:t>
            </a:r>
            <a:endParaRPr b="0" i="0" sz="1400" u="none" cap="none" strike="noStrike">
              <a:solidFill>
                <a:srgbClr val="000000"/>
              </a:solidFill>
              <a:latin typeface="Arial"/>
              <a:ea typeface="Arial"/>
              <a:cs typeface="Arial"/>
              <a:sym typeface="Arial"/>
            </a:endParaRPr>
          </a:p>
        </p:txBody>
      </p:sp>
      <p:sp>
        <p:nvSpPr>
          <p:cNvPr id="1187" name="Google Shape;1187;p107"/>
          <p:cNvSpPr/>
          <p:nvPr/>
        </p:nvSpPr>
        <p:spPr>
          <a:xfrm>
            <a:off x="1058334" y="4805364"/>
            <a:ext cx="2546346" cy="649287"/>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Bảo Đại thoái vị</a:t>
            </a:r>
          </a:p>
        </p:txBody>
      </p:sp>
      <p:sp>
        <p:nvSpPr>
          <p:cNvPr id="1188" name="Google Shape;1188;p107"/>
          <p:cNvSpPr/>
          <p:nvPr/>
        </p:nvSpPr>
        <p:spPr>
          <a:xfrm>
            <a:off x="4470401" y="6019800"/>
            <a:ext cx="2546355" cy="649288"/>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Tổng tuyển cử</a:t>
            </a:r>
          </a:p>
        </p:txBody>
      </p:sp>
      <p:sp>
        <p:nvSpPr>
          <p:cNvPr id="1189" name="Google Shape;1189;p107"/>
          <p:cNvSpPr/>
          <p:nvPr/>
        </p:nvSpPr>
        <p:spPr>
          <a:xfrm>
            <a:off x="8113185" y="4629150"/>
            <a:ext cx="3456523" cy="1582737"/>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Nước VNDCCH ra đời</a:t>
            </a:r>
          </a:p>
        </p:txBody>
      </p:sp>
      <p:sp>
        <p:nvSpPr>
          <p:cNvPr id="1190" name="Google Shape;1190;p107"/>
          <p:cNvSpPr/>
          <p:nvPr/>
        </p:nvSpPr>
        <p:spPr>
          <a:xfrm>
            <a:off x="1524000" y="1981200"/>
            <a:ext cx="246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2400"/>
              <a:buFont typeface="Noto Sans Symbols"/>
              <a:buChar char="❖"/>
            </a:pPr>
            <a:r>
              <a:rPr b="1" i="0" lang="en-US" sz="2400" u="none" cap="none" strike="noStrike">
                <a:solidFill>
                  <a:schemeClr val="folHlink"/>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Đối với dân tộc</a:t>
            </a:r>
            <a:endParaRPr b="0" i="0" sz="1400" u="none" cap="none" strike="noStrike">
              <a:solidFill>
                <a:srgbClr val="000000"/>
              </a:solidFill>
              <a:latin typeface="Arial"/>
              <a:ea typeface="Arial"/>
              <a:cs typeface="Arial"/>
              <a:sym typeface="Arial"/>
            </a:endParaRPr>
          </a:p>
        </p:txBody>
      </p:sp>
      <p:sp>
        <p:nvSpPr>
          <p:cNvPr id="1191" name="Google Shape;1191;p107"/>
          <p:cNvSpPr/>
          <p:nvPr/>
        </p:nvSpPr>
        <p:spPr>
          <a:xfrm>
            <a:off x="2019300" y="343382"/>
            <a:ext cx="9693000" cy="831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CC"/>
                </a:solidFill>
                <a:latin typeface="Arial"/>
                <a:ea typeface="Arial"/>
                <a:cs typeface="Arial"/>
                <a:sym typeface="Arial"/>
              </a:rPr>
              <a:t>Kết quả, ý nghĩa, nguyên nhân thắng lợi và bài học kinh nghiệm của cuộc Cách mạng Tháng Tám</a:t>
            </a:r>
            <a:endParaRPr b="1" i="0" sz="2400" u="none" cap="none" strike="noStrike">
              <a:solidFill>
                <a:schemeClr val="folHlink"/>
              </a:solidFill>
              <a:latin typeface="Arial"/>
              <a:ea typeface="Arial"/>
              <a:cs typeface="Arial"/>
              <a:sym typeface="Arial"/>
            </a:endParaRPr>
          </a:p>
        </p:txBody>
      </p:sp>
      <p:sp>
        <p:nvSpPr>
          <p:cNvPr id="1192" name="Google Shape;1192;p107"/>
          <p:cNvSpPr/>
          <p:nvPr/>
        </p:nvSpPr>
        <p:spPr>
          <a:xfrm>
            <a:off x="304800" y="1371601"/>
            <a:ext cx="4876800" cy="563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66"/>
              </a:buClr>
              <a:buSzPts val="2800"/>
              <a:buFont typeface="Calibri"/>
              <a:buChar char="•"/>
            </a:pPr>
            <a:r>
              <a:rPr b="0" i="0" lang="en-US" sz="2800" u="none" cap="none" strike="noStrike">
                <a:solidFill>
                  <a:srgbClr val="FF0066"/>
                </a:solidFill>
                <a:latin typeface="Calibri"/>
                <a:ea typeface="Calibri"/>
                <a:cs typeface="Calibri"/>
                <a:sym typeface="Calibri"/>
              </a:rPr>
              <a:t> Kết quả và ý nghĩa</a:t>
            </a:r>
            <a:endParaRPr b="0" i="0" sz="2800" u="none" cap="none" strike="noStrike">
              <a:solidFill>
                <a:srgbClr val="FF0066"/>
              </a:solidFill>
              <a:latin typeface="Calibri"/>
              <a:ea typeface="Calibri"/>
              <a:cs typeface="Calibri"/>
              <a:sym typeface="Calibri"/>
            </a:endParaRPr>
          </a:p>
        </p:txBody>
      </p:sp>
    </p:spTree>
  </p:cSld>
  <p:clrMapOvr>
    <a:masterClrMapping/>
  </p:clrMapOvr>
  <p:transition>
    <p:strips dir="rd"/>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8"/>
          <p:cNvSpPr/>
          <p:nvPr/>
        </p:nvSpPr>
        <p:spPr>
          <a:xfrm>
            <a:off x="618067" y="2767013"/>
            <a:ext cx="2982300" cy="989100"/>
          </a:xfrm>
          <a:prstGeom prst="ellipse">
            <a:avLst/>
          </a:pr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GPDT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 ĐIỂN HÌNH</a:t>
            </a:r>
            <a:endParaRPr b="0" i="0" sz="1400" u="none" cap="none" strike="noStrike">
              <a:solidFill>
                <a:srgbClr val="000000"/>
              </a:solidFill>
              <a:latin typeface="Arial"/>
              <a:ea typeface="Arial"/>
              <a:cs typeface="Arial"/>
              <a:sym typeface="Arial"/>
            </a:endParaRPr>
          </a:p>
        </p:txBody>
      </p:sp>
      <p:sp>
        <p:nvSpPr>
          <p:cNvPr id="1198" name="Google Shape;1198;p108"/>
          <p:cNvSpPr/>
          <p:nvPr/>
        </p:nvSpPr>
        <p:spPr>
          <a:xfrm>
            <a:off x="584201" y="4135439"/>
            <a:ext cx="2978100" cy="987300"/>
          </a:xfrm>
          <a:prstGeom prst="ellipse">
            <a:avLst/>
          </a:pr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Arial"/>
                <a:ea typeface="Arial"/>
                <a:cs typeface="Arial"/>
                <a:sym typeface="Arial"/>
              </a:rPr>
              <a:t>CNTD CŨ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Arial"/>
                <a:ea typeface="Arial"/>
                <a:cs typeface="Arial"/>
                <a:sym typeface="Arial"/>
              </a:rPr>
              <a:t> SỤP ĐỔ</a:t>
            </a:r>
            <a:endParaRPr b="0" i="0" sz="1400" u="none" cap="none" strike="noStrike">
              <a:solidFill>
                <a:srgbClr val="000000"/>
              </a:solidFill>
              <a:latin typeface="Arial"/>
              <a:ea typeface="Arial"/>
              <a:cs typeface="Arial"/>
              <a:sym typeface="Arial"/>
            </a:endParaRPr>
          </a:p>
        </p:txBody>
      </p:sp>
      <p:sp>
        <p:nvSpPr>
          <p:cNvPr id="1199" name="Google Shape;1199;p108"/>
          <p:cNvSpPr/>
          <p:nvPr/>
        </p:nvSpPr>
        <p:spPr>
          <a:xfrm>
            <a:off x="488951" y="5432426"/>
            <a:ext cx="2980200" cy="987300"/>
          </a:xfrm>
          <a:prstGeom prst="ellipse">
            <a:avLst/>
          </a:prstGeom>
          <a:solidFill>
            <a:srgbClr val="3333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Arial"/>
                <a:ea typeface="Arial"/>
                <a:cs typeface="Arial"/>
                <a:sym typeface="Arial"/>
              </a:rPr>
              <a:t>CỔ VŨ CM GPDT</a:t>
            </a:r>
            <a:endParaRPr b="0" i="0" sz="1400" u="none" cap="none" strike="noStrike">
              <a:solidFill>
                <a:srgbClr val="000000"/>
              </a:solidFill>
              <a:latin typeface="Arial"/>
              <a:ea typeface="Arial"/>
              <a:cs typeface="Arial"/>
              <a:sym typeface="Arial"/>
            </a:endParaRPr>
          </a:p>
        </p:txBody>
      </p:sp>
      <p:pic>
        <p:nvPicPr>
          <p:cNvPr descr="Picture3" id="1200" name="Google Shape;1200;p108"/>
          <p:cNvPicPr preferRelativeResize="0"/>
          <p:nvPr/>
        </p:nvPicPr>
        <p:blipFill rotWithShape="1">
          <a:blip r:embed="rId3">
            <a:alphaModFix/>
          </a:blip>
          <a:srcRect b="0" l="0" r="0" t="0"/>
          <a:stretch/>
        </p:blipFill>
        <p:spPr>
          <a:xfrm>
            <a:off x="6864351" y="3517901"/>
            <a:ext cx="3873500" cy="1465264"/>
          </a:xfrm>
          <a:prstGeom prst="rect">
            <a:avLst/>
          </a:prstGeom>
          <a:noFill/>
          <a:ln>
            <a:noFill/>
          </a:ln>
          <a:effectLst>
            <a:outerShdw blurRad="292100" rotWithShape="0" algn="tl" dir="2700000" dist="139700">
              <a:srgbClr val="333333">
                <a:alpha val="64705"/>
              </a:srgbClr>
            </a:outerShdw>
          </a:effectLst>
        </p:spPr>
      </p:pic>
      <p:sp>
        <p:nvSpPr>
          <p:cNvPr id="1201" name="Google Shape;1201;p108"/>
          <p:cNvSpPr/>
          <p:nvPr/>
        </p:nvSpPr>
        <p:spPr>
          <a:xfrm>
            <a:off x="4751918" y="5229923"/>
            <a:ext cx="6912900" cy="14421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2800"/>
              <a:buFont typeface="Arial"/>
              <a:buNone/>
            </a:pPr>
            <a:r>
              <a:rPr b="1" i="1" lang="en-US" sz="2800" u="none" cap="none" strike="noStrike">
                <a:solidFill>
                  <a:srgbClr val="CC0000"/>
                </a:solidFill>
                <a:latin typeface="Calibri"/>
                <a:ea typeface="Calibri"/>
                <a:cs typeface="Calibri"/>
                <a:sym typeface="Calibri"/>
              </a:rPr>
              <a:t>Lần đầu tiên cách mạng giải phóng dân tộc theo con đường cách mạng vô sản đã giành thắng lợi ở một nước thuộc địa.</a:t>
            </a:r>
            <a:endParaRPr b="0" i="0" sz="1400" u="none" cap="none" strike="noStrike">
              <a:solidFill>
                <a:srgbClr val="000000"/>
              </a:solidFill>
              <a:latin typeface="Arial"/>
              <a:ea typeface="Arial"/>
              <a:cs typeface="Arial"/>
              <a:sym typeface="Arial"/>
            </a:endParaRPr>
          </a:p>
        </p:txBody>
      </p:sp>
      <p:sp>
        <p:nvSpPr>
          <p:cNvPr id="1202" name="Google Shape;1202;p108"/>
          <p:cNvSpPr/>
          <p:nvPr/>
        </p:nvSpPr>
        <p:spPr>
          <a:xfrm rot="-849745">
            <a:off x="2971842" y="2816246"/>
            <a:ext cx="5088458" cy="435037"/>
          </a:xfrm>
          <a:prstGeom prst="curvedDownArrow">
            <a:avLst>
              <a:gd fmla="val 247695" name="adj1"/>
              <a:gd fmla="val 423170"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03" name="Google Shape;1203;p108"/>
          <p:cNvSpPr/>
          <p:nvPr/>
        </p:nvSpPr>
        <p:spPr>
          <a:xfrm>
            <a:off x="609601" y="1147763"/>
            <a:ext cx="246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2400"/>
              <a:buFont typeface="Noto Sans Symbols"/>
              <a:buChar char="❖"/>
            </a:pPr>
            <a:r>
              <a:rPr b="1" i="0" lang="en-US" sz="2400" u="none" cap="none" strike="noStrike">
                <a:solidFill>
                  <a:schemeClr val="folHlink"/>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Đối với quốc tế</a:t>
            </a:r>
            <a:endParaRPr b="0" i="0" sz="1400" u="none" cap="none" strike="noStrike">
              <a:solidFill>
                <a:srgbClr val="000000"/>
              </a:solidFill>
              <a:latin typeface="Arial"/>
              <a:ea typeface="Arial"/>
              <a:cs typeface="Arial"/>
              <a:sym typeface="Arial"/>
            </a:endParaRPr>
          </a:p>
        </p:txBody>
      </p:sp>
      <p:sp>
        <p:nvSpPr>
          <p:cNvPr id="1204" name="Google Shape;1204;p108"/>
          <p:cNvSpPr/>
          <p:nvPr/>
        </p:nvSpPr>
        <p:spPr>
          <a:xfrm>
            <a:off x="2313518" y="349407"/>
            <a:ext cx="4876800" cy="563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Char char="•"/>
            </a:pPr>
            <a:r>
              <a:rPr b="1" i="0" lang="en-US" sz="2800" u="none" cap="none" strike="noStrike">
                <a:solidFill>
                  <a:schemeClr val="dk1"/>
                </a:solidFill>
                <a:latin typeface="Calibri"/>
                <a:ea typeface="Calibri"/>
                <a:cs typeface="Calibri"/>
                <a:sym typeface="Calibri"/>
              </a:rPr>
              <a:t> Kết quả và ý nghĩa</a:t>
            </a:r>
            <a:endParaRPr b="1" i="0" sz="2800" u="none" cap="none" strike="noStrike">
              <a:solidFill>
                <a:schemeClr val="dk1"/>
              </a:solidFill>
              <a:latin typeface="Calibri"/>
              <a:ea typeface="Calibri"/>
              <a:cs typeface="Calibri"/>
              <a:sym typeface="Calibri"/>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9"/>
          <p:cNvSpPr/>
          <p:nvPr/>
        </p:nvSpPr>
        <p:spPr>
          <a:xfrm>
            <a:off x="719667" y="6353176"/>
            <a:ext cx="5088600" cy="5049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600"/>
              <a:buFont typeface="Arial"/>
              <a:buNone/>
            </a:pP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Tướng Mỹ Douglas Mcarthur ký </a:t>
            </a:r>
            <a:endParaRPr b="0" i="0" sz="1400" u="none" cap="none" strike="noStrike">
              <a:solidFill>
                <a:srgbClr val="000000"/>
              </a:solidFill>
              <a:latin typeface="Arial"/>
              <a:ea typeface="Arial"/>
              <a:cs typeface="Arial"/>
              <a:sym typeface="Arial"/>
            </a:endParaRPr>
          </a:p>
          <a:p>
            <a:pPr indent="0" lvl="0" marL="0" marR="0" rtl="0" algn="ctr">
              <a:lnSpc>
                <a:spcPct val="95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tiếp nhận đầu hàng của Nhật</a:t>
            </a:r>
            <a:endParaRPr b="0" i="0" sz="1400" u="none" cap="none" strike="noStrike">
              <a:solidFill>
                <a:srgbClr val="000000"/>
              </a:solidFill>
              <a:latin typeface="Arial"/>
              <a:ea typeface="Arial"/>
              <a:cs typeface="Arial"/>
              <a:sym typeface="Arial"/>
            </a:endParaRPr>
          </a:p>
        </p:txBody>
      </p:sp>
      <p:pic>
        <p:nvPicPr>
          <p:cNvPr id="1210" name="Google Shape;1210;p109"/>
          <p:cNvPicPr preferRelativeResize="0"/>
          <p:nvPr/>
        </p:nvPicPr>
        <p:blipFill rotWithShape="1">
          <a:blip r:embed="rId3">
            <a:alphaModFix/>
          </a:blip>
          <a:srcRect b="0" l="0" r="0" t="0"/>
          <a:stretch/>
        </p:blipFill>
        <p:spPr>
          <a:xfrm>
            <a:off x="812800" y="4005263"/>
            <a:ext cx="4895851" cy="2278062"/>
          </a:xfrm>
          <a:prstGeom prst="rect">
            <a:avLst/>
          </a:prstGeom>
          <a:noFill/>
          <a:ln cap="flat" cmpd="sng" w="57150">
            <a:solidFill>
              <a:srgbClr val="FFFF00"/>
            </a:solidFill>
            <a:prstDash val="solid"/>
            <a:miter lim="800000"/>
            <a:headEnd len="sm" w="sm" type="none"/>
            <a:tailEnd len="sm" w="sm" type="none"/>
          </a:ln>
        </p:spPr>
      </p:pic>
      <p:sp>
        <p:nvSpPr>
          <p:cNvPr id="1211" name="Google Shape;1211;p109"/>
          <p:cNvSpPr/>
          <p:nvPr/>
        </p:nvSpPr>
        <p:spPr>
          <a:xfrm>
            <a:off x="8255000" y="3559175"/>
            <a:ext cx="3936900" cy="4317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Đội du kích Bắc Sơn</a:t>
            </a:r>
            <a:br>
              <a:rPr b="1" i="0" lang="en-US" sz="1400" u="none" cap="none" strike="noStrike">
                <a:solidFill>
                  <a:schemeClr val="dk1"/>
                </a:solidFill>
                <a:latin typeface="Arial"/>
                <a:ea typeface="Arial"/>
                <a:cs typeface="Arial"/>
                <a:sym typeface="Arial"/>
              </a:rPr>
            </a:br>
            <a:r>
              <a:rPr b="1" i="0" lang="en-US" sz="1400" u="none" cap="none" strike="noStrike">
                <a:solidFill>
                  <a:schemeClr val="dk1"/>
                </a:solidFill>
                <a:latin typeface="Arial"/>
                <a:ea typeface="Arial"/>
                <a:cs typeface="Arial"/>
                <a:sym typeface="Arial"/>
              </a:rPr>
              <a:t>2 - 1941 </a:t>
            </a:r>
            <a:endParaRPr b="0" i="0" sz="1400" u="none" cap="none" strike="noStrike">
              <a:solidFill>
                <a:srgbClr val="000000"/>
              </a:solidFill>
              <a:latin typeface="Arial"/>
              <a:ea typeface="Arial"/>
              <a:cs typeface="Arial"/>
              <a:sym typeface="Arial"/>
            </a:endParaRPr>
          </a:p>
        </p:txBody>
      </p:sp>
      <p:pic>
        <p:nvPicPr>
          <p:cNvPr id="1212" name="Google Shape;1212;p109"/>
          <p:cNvPicPr preferRelativeResize="0"/>
          <p:nvPr/>
        </p:nvPicPr>
        <p:blipFill rotWithShape="1">
          <a:blip r:embed="rId4">
            <a:alphaModFix/>
          </a:blip>
          <a:srcRect b="0" l="4757" r="4792" t="0"/>
          <a:stretch/>
        </p:blipFill>
        <p:spPr>
          <a:xfrm>
            <a:off x="8879417" y="1733550"/>
            <a:ext cx="3022601" cy="1716089"/>
          </a:xfrm>
          <a:prstGeom prst="rect">
            <a:avLst/>
          </a:prstGeom>
          <a:noFill/>
          <a:ln cap="flat" cmpd="sng" w="57150">
            <a:solidFill>
              <a:srgbClr val="FF3300"/>
            </a:solidFill>
            <a:prstDash val="solid"/>
            <a:miter lim="800000"/>
            <a:headEnd len="sm" w="sm" type="none"/>
            <a:tailEnd len="sm" w="sm" type="none"/>
          </a:ln>
        </p:spPr>
      </p:pic>
      <p:pic>
        <p:nvPicPr>
          <p:cNvPr id="1213" name="Google Shape;1213;p109"/>
          <p:cNvPicPr preferRelativeResize="0"/>
          <p:nvPr/>
        </p:nvPicPr>
        <p:blipFill rotWithShape="1">
          <a:blip r:embed="rId5">
            <a:alphaModFix/>
          </a:blip>
          <a:srcRect b="0" l="0" r="0" t="0"/>
          <a:stretch/>
        </p:blipFill>
        <p:spPr>
          <a:xfrm>
            <a:off x="7497234" y="4181475"/>
            <a:ext cx="4550833" cy="2654300"/>
          </a:xfrm>
          <a:prstGeom prst="rect">
            <a:avLst/>
          </a:prstGeom>
          <a:noFill/>
          <a:ln cap="flat" cmpd="sng" w="57150">
            <a:solidFill>
              <a:srgbClr val="FFFF00"/>
            </a:solidFill>
            <a:prstDash val="solid"/>
            <a:miter lim="800000"/>
            <a:headEnd len="sm" w="sm" type="none"/>
            <a:tailEnd len="sm" w="sm" type="none"/>
          </a:ln>
        </p:spPr>
      </p:pic>
      <p:grpSp>
        <p:nvGrpSpPr>
          <p:cNvPr id="1214" name="Google Shape;1214;p109"/>
          <p:cNvGrpSpPr/>
          <p:nvPr/>
        </p:nvGrpSpPr>
        <p:grpSpPr>
          <a:xfrm>
            <a:off x="406400" y="1447800"/>
            <a:ext cx="7834387" cy="2518347"/>
            <a:chOff x="158" y="709"/>
            <a:chExt cx="3834" cy="1807"/>
          </a:xfrm>
        </p:grpSpPr>
        <p:sp>
          <p:nvSpPr>
            <p:cNvPr id="1215" name="Google Shape;1215;p109"/>
            <p:cNvSpPr/>
            <p:nvPr/>
          </p:nvSpPr>
          <p:spPr>
            <a:xfrm>
              <a:off x="204" y="1570"/>
              <a:ext cx="1200" cy="900"/>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NHẬT HÀNG ĐỒNG MINH</a:t>
              </a:r>
              <a:endParaRPr b="0" i="0" sz="1400" u="none" cap="none" strike="noStrike">
                <a:solidFill>
                  <a:srgbClr val="000000"/>
                </a:solidFill>
                <a:latin typeface="Arial"/>
                <a:ea typeface="Arial"/>
                <a:cs typeface="Arial"/>
                <a:sym typeface="Arial"/>
              </a:endParaRPr>
            </a:p>
          </p:txBody>
        </p:sp>
        <p:cxnSp>
          <p:nvCxnSpPr>
            <p:cNvPr id="1216" name="Google Shape;1216;p109"/>
            <p:cNvCxnSpPr/>
            <p:nvPr/>
          </p:nvCxnSpPr>
          <p:spPr>
            <a:xfrm>
              <a:off x="781" y="1195"/>
              <a:ext cx="0" cy="300"/>
            </a:xfrm>
            <a:prstGeom prst="straightConnector1">
              <a:avLst/>
            </a:prstGeom>
            <a:noFill/>
            <a:ln cap="flat" cmpd="sng" w="38100">
              <a:solidFill>
                <a:srgbClr val="6666FF"/>
              </a:solidFill>
              <a:prstDash val="solid"/>
              <a:round/>
              <a:headEnd len="sm" w="sm" type="none"/>
              <a:tailEnd len="med" w="med" type="triangle"/>
            </a:ln>
          </p:spPr>
        </p:cxnSp>
        <p:sp>
          <p:nvSpPr>
            <p:cNvPr id="1217" name="Google Shape;1217;p109"/>
            <p:cNvSpPr/>
            <p:nvPr/>
          </p:nvSpPr>
          <p:spPr>
            <a:xfrm>
              <a:off x="1560" y="1595"/>
              <a:ext cx="900" cy="900"/>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CHUẨN BỊ CỦA CM</a:t>
              </a:r>
              <a:endParaRPr b="0" i="0" sz="1400" u="none" cap="none" strike="noStrike">
                <a:solidFill>
                  <a:srgbClr val="000000"/>
                </a:solidFill>
                <a:latin typeface="Arial"/>
                <a:ea typeface="Arial"/>
                <a:cs typeface="Arial"/>
                <a:sym typeface="Arial"/>
              </a:endParaRPr>
            </a:p>
          </p:txBody>
        </p:sp>
        <p:sp>
          <p:nvSpPr>
            <p:cNvPr id="1218" name="Google Shape;1218;p109"/>
            <p:cNvSpPr/>
            <p:nvPr/>
          </p:nvSpPr>
          <p:spPr>
            <a:xfrm>
              <a:off x="2349" y="1616"/>
              <a:ext cx="900" cy="900"/>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 ĐCS LÃNH ĐẠO</a:t>
              </a:r>
              <a:endParaRPr b="0" i="0" sz="1400" u="none" cap="none" strike="noStrike">
                <a:solidFill>
                  <a:srgbClr val="000000"/>
                </a:solidFill>
                <a:latin typeface="Arial"/>
                <a:ea typeface="Arial"/>
                <a:cs typeface="Arial"/>
                <a:sym typeface="Arial"/>
              </a:endParaRPr>
            </a:p>
          </p:txBody>
        </p:sp>
        <p:sp>
          <p:nvSpPr>
            <p:cNvPr id="1219" name="Google Shape;1219;p109"/>
            <p:cNvSpPr/>
            <p:nvPr/>
          </p:nvSpPr>
          <p:spPr>
            <a:xfrm>
              <a:off x="3092" y="1616"/>
              <a:ext cx="900" cy="900"/>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TINH THẦN CHIẾN ĐẤU</a:t>
              </a:r>
              <a:endParaRPr b="0" i="0" sz="1400" u="none" cap="none" strike="noStrike">
                <a:solidFill>
                  <a:srgbClr val="000000"/>
                </a:solidFill>
                <a:latin typeface="Arial"/>
                <a:ea typeface="Arial"/>
                <a:cs typeface="Arial"/>
                <a:sym typeface="Arial"/>
              </a:endParaRPr>
            </a:p>
          </p:txBody>
        </p:sp>
        <p:sp>
          <p:nvSpPr>
            <p:cNvPr id="1220" name="Google Shape;1220;p109"/>
            <p:cNvSpPr/>
            <p:nvPr/>
          </p:nvSpPr>
          <p:spPr>
            <a:xfrm>
              <a:off x="2096" y="709"/>
              <a:ext cx="1500" cy="600"/>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NGUYÊN NHÂN CHỦ QUAN</a:t>
              </a:r>
              <a:endParaRPr b="0" i="0" sz="1400" u="none" cap="none" strike="noStrike">
                <a:solidFill>
                  <a:srgbClr val="000000"/>
                </a:solidFill>
                <a:latin typeface="Arial"/>
                <a:ea typeface="Arial"/>
                <a:cs typeface="Arial"/>
                <a:sym typeface="Arial"/>
              </a:endParaRPr>
            </a:p>
          </p:txBody>
        </p:sp>
        <p:grpSp>
          <p:nvGrpSpPr>
            <p:cNvPr id="1221" name="Google Shape;1221;p109"/>
            <p:cNvGrpSpPr/>
            <p:nvPr/>
          </p:nvGrpSpPr>
          <p:grpSpPr>
            <a:xfrm>
              <a:off x="2076" y="1340"/>
              <a:ext cx="1500" cy="312"/>
              <a:chOff x="2052" y="1340"/>
              <a:chExt cx="1500" cy="444"/>
            </a:xfrm>
          </p:grpSpPr>
          <p:cxnSp>
            <p:nvCxnSpPr>
              <p:cNvPr id="1222" name="Google Shape;1222;p109"/>
              <p:cNvCxnSpPr/>
              <p:nvPr/>
            </p:nvCxnSpPr>
            <p:spPr>
              <a:xfrm>
                <a:off x="2787" y="1484"/>
                <a:ext cx="0" cy="300"/>
              </a:xfrm>
              <a:prstGeom prst="straightConnector1">
                <a:avLst/>
              </a:prstGeom>
              <a:noFill/>
              <a:ln cap="flat" cmpd="sng" w="38100">
                <a:solidFill>
                  <a:srgbClr val="6666FF"/>
                </a:solidFill>
                <a:prstDash val="solid"/>
                <a:round/>
                <a:headEnd len="sm" w="sm" type="none"/>
                <a:tailEnd len="med" w="med" type="triangle"/>
              </a:ln>
            </p:spPr>
          </p:cxnSp>
          <p:cxnSp>
            <p:nvCxnSpPr>
              <p:cNvPr id="1223" name="Google Shape;1223;p109"/>
              <p:cNvCxnSpPr/>
              <p:nvPr/>
            </p:nvCxnSpPr>
            <p:spPr>
              <a:xfrm>
                <a:off x="2052" y="1483"/>
                <a:ext cx="1500" cy="0"/>
              </a:xfrm>
              <a:prstGeom prst="straightConnector1">
                <a:avLst/>
              </a:prstGeom>
              <a:noFill/>
              <a:ln cap="flat" cmpd="sng" w="38100">
                <a:solidFill>
                  <a:srgbClr val="6666FF"/>
                </a:solidFill>
                <a:prstDash val="solid"/>
                <a:round/>
                <a:headEnd len="sm" w="sm" type="none"/>
                <a:tailEnd len="sm" w="sm" type="none"/>
              </a:ln>
            </p:spPr>
          </p:cxnSp>
          <p:cxnSp>
            <p:nvCxnSpPr>
              <p:cNvPr id="1224" name="Google Shape;1224;p109"/>
              <p:cNvCxnSpPr/>
              <p:nvPr/>
            </p:nvCxnSpPr>
            <p:spPr>
              <a:xfrm>
                <a:off x="2052" y="1483"/>
                <a:ext cx="0" cy="300"/>
              </a:xfrm>
              <a:prstGeom prst="straightConnector1">
                <a:avLst/>
              </a:prstGeom>
              <a:noFill/>
              <a:ln cap="flat" cmpd="sng" w="38100">
                <a:solidFill>
                  <a:srgbClr val="6666FF"/>
                </a:solidFill>
                <a:prstDash val="solid"/>
                <a:round/>
                <a:headEnd len="sm" w="sm" type="none"/>
                <a:tailEnd len="med" w="med" type="triangle"/>
              </a:ln>
            </p:spPr>
          </p:cxnSp>
          <p:cxnSp>
            <p:nvCxnSpPr>
              <p:cNvPr id="1225" name="Google Shape;1225;p109"/>
              <p:cNvCxnSpPr/>
              <p:nvPr/>
            </p:nvCxnSpPr>
            <p:spPr>
              <a:xfrm>
                <a:off x="3538" y="1483"/>
                <a:ext cx="0" cy="300"/>
              </a:xfrm>
              <a:prstGeom prst="straightConnector1">
                <a:avLst/>
              </a:prstGeom>
              <a:noFill/>
              <a:ln cap="flat" cmpd="sng" w="38100">
                <a:solidFill>
                  <a:srgbClr val="6666FF"/>
                </a:solidFill>
                <a:prstDash val="solid"/>
                <a:round/>
                <a:headEnd len="sm" w="sm" type="none"/>
                <a:tailEnd len="med" w="med" type="triangle"/>
              </a:ln>
            </p:spPr>
          </p:cxnSp>
          <p:cxnSp>
            <p:nvCxnSpPr>
              <p:cNvPr id="1226" name="Google Shape;1226;p109"/>
              <p:cNvCxnSpPr/>
              <p:nvPr/>
            </p:nvCxnSpPr>
            <p:spPr>
              <a:xfrm>
                <a:off x="2789" y="1340"/>
                <a:ext cx="0" cy="0"/>
              </a:xfrm>
              <a:prstGeom prst="straightConnector1">
                <a:avLst/>
              </a:prstGeom>
              <a:noFill/>
              <a:ln cap="flat" cmpd="sng" w="38100">
                <a:solidFill>
                  <a:srgbClr val="6666FF"/>
                </a:solidFill>
                <a:prstDash val="solid"/>
                <a:round/>
                <a:headEnd len="sm" w="sm" type="none"/>
                <a:tailEnd len="sm" w="sm" type="none"/>
              </a:ln>
            </p:spPr>
          </p:cxnSp>
        </p:grpSp>
        <p:sp>
          <p:nvSpPr>
            <p:cNvPr id="1227" name="Google Shape;1227;p109"/>
            <p:cNvSpPr/>
            <p:nvPr/>
          </p:nvSpPr>
          <p:spPr>
            <a:xfrm>
              <a:off x="158" y="735"/>
              <a:ext cx="1500" cy="600"/>
            </a:xfrm>
            <a:prstGeom prst="homePlate">
              <a:avLst>
                <a:gd fmla="val 78875" name="adj"/>
              </a:avLst>
            </a:prstGeom>
            <a:noFill/>
            <a:ln cap="flat" cmpd="sng" w="38100">
              <a:solidFill>
                <a:srgbClr val="6666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t/>
              </a:r>
              <a:endParaRPr b="1" i="0" sz="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NGUYÊN NHÂN KHÁCH QUAN</a:t>
              </a:r>
              <a:endParaRPr b="0" i="0" sz="1400" u="none" cap="none" strike="noStrike">
                <a:solidFill>
                  <a:srgbClr val="000000"/>
                </a:solidFill>
                <a:latin typeface="Arial"/>
                <a:ea typeface="Arial"/>
                <a:cs typeface="Arial"/>
                <a:sym typeface="Arial"/>
              </a:endParaRPr>
            </a:p>
          </p:txBody>
        </p:sp>
        <p:cxnSp>
          <p:nvCxnSpPr>
            <p:cNvPr id="1228" name="Google Shape;1228;p109"/>
            <p:cNvCxnSpPr/>
            <p:nvPr/>
          </p:nvCxnSpPr>
          <p:spPr>
            <a:xfrm>
              <a:off x="1281" y="2087"/>
              <a:ext cx="300" cy="0"/>
            </a:xfrm>
            <a:prstGeom prst="straightConnector1">
              <a:avLst/>
            </a:prstGeom>
            <a:noFill/>
            <a:ln cap="flat" cmpd="sng" w="38100">
              <a:solidFill>
                <a:srgbClr val="6666FF"/>
              </a:solidFill>
              <a:prstDash val="solid"/>
              <a:round/>
              <a:headEnd len="sm" w="sm" type="none"/>
              <a:tailEnd len="med" w="med" type="triangle"/>
            </a:ln>
          </p:spPr>
        </p:cxnSp>
        <p:cxnSp>
          <p:nvCxnSpPr>
            <p:cNvPr id="1229" name="Google Shape;1229;p109"/>
            <p:cNvCxnSpPr/>
            <p:nvPr/>
          </p:nvCxnSpPr>
          <p:spPr>
            <a:xfrm>
              <a:off x="1626" y="997"/>
              <a:ext cx="600" cy="0"/>
            </a:xfrm>
            <a:prstGeom prst="straightConnector1">
              <a:avLst/>
            </a:prstGeom>
            <a:noFill/>
            <a:ln cap="flat" cmpd="sng" w="38100">
              <a:solidFill>
                <a:srgbClr val="6666FF"/>
              </a:solidFill>
              <a:prstDash val="solid"/>
              <a:round/>
              <a:headEnd len="sm" w="sm" type="none"/>
              <a:tailEnd len="med" w="med" type="triangle"/>
            </a:ln>
          </p:spPr>
        </p:cxnSp>
      </p:grpSp>
      <p:sp>
        <p:nvSpPr>
          <p:cNvPr id="1230" name="Google Shape;1230;p109"/>
          <p:cNvSpPr/>
          <p:nvPr/>
        </p:nvSpPr>
        <p:spPr>
          <a:xfrm>
            <a:off x="101600" y="1171575"/>
            <a:ext cx="527100" cy="4248300"/>
          </a:xfrm>
          <a:prstGeom prst="curvedRightArrow">
            <a:avLst>
              <a:gd fmla="val 214940" name="adj1"/>
              <a:gd fmla="val 429880"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p:txBody>
      </p:sp>
      <p:sp>
        <p:nvSpPr>
          <p:cNvPr id="1231" name="Google Shape;1231;p109"/>
          <p:cNvSpPr/>
          <p:nvPr/>
        </p:nvSpPr>
        <p:spPr>
          <a:xfrm>
            <a:off x="2085278" y="304801"/>
            <a:ext cx="5791200" cy="563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Char char="•"/>
            </a:pPr>
            <a:r>
              <a:rPr b="1" i="0" lang="en-US" sz="2800" u="none" cap="none" strike="noStrike">
                <a:solidFill>
                  <a:schemeClr val="dk1"/>
                </a:solidFill>
                <a:latin typeface="Calibri"/>
                <a:ea typeface="Calibri"/>
                <a:cs typeface="Calibri"/>
                <a:sym typeface="Calibri"/>
              </a:rPr>
              <a:t> Nguyên nhân thắng lợi</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10"/>
          <p:cNvSpPr/>
          <p:nvPr/>
        </p:nvSpPr>
        <p:spPr>
          <a:xfrm>
            <a:off x="5283200" y="4648201"/>
            <a:ext cx="6502500" cy="1323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rgbClr val="3333FF"/>
                </a:solidFill>
                <a:latin typeface="Calibri"/>
                <a:ea typeface="Calibri"/>
                <a:cs typeface="Calibri"/>
                <a:sym typeface="Calibri"/>
              </a:rPr>
              <a:t>Tháng 5/1945, quân Đồng minh bao vây phát xít Đức tại Berlin và 9/5/1945, cờ của Hồng quân Liên Xô tung bay trên nóc tòa nhà Quốc hội Đức, phát xít Đức đầu hàng đồng minh vô điều kiện </a:t>
            </a:r>
            <a:endParaRPr b="1" i="0" sz="2000" u="none" cap="none" strike="noStrike">
              <a:solidFill>
                <a:srgbClr val="3333FF"/>
              </a:solidFill>
              <a:latin typeface="Calibri"/>
              <a:ea typeface="Calibri"/>
              <a:cs typeface="Calibri"/>
              <a:sym typeface="Calibri"/>
            </a:endParaRPr>
          </a:p>
        </p:txBody>
      </p:sp>
      <p:pic>
        <p:nvPicPr>
          <p:cNvPr descr="PHE DONG MINH BAO VAY BERLIN.jpg" id="1237" name="Google Shape;1237;p110"/>
          <p:cNvPicPr preferRelativeResize="0"/>
          <p:nvPr/>
        </p:nvPicPr>
        <p:blipFill rotWithShape="1">
          <a:blip r:embed="rId3">
            <a:alphaModFix/>
          </a:blip>
          <a:srcRect b="0" l="0" r="0" t="0"/>
          <a:stretch/>
        </p:blipFill>
        <p:spPr>
          <a:xfrm>
            <a:off x="203200" y="4343400"/>
            <a:ext cx="4955117" cy="209708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5-1945 DUC DAU HANG.jpg" id="1238" name="Google Shape;1238;p110"/>
          <p:cNvPicPr preferRelativeResize="0"/>
          <p:nvPr/>
        </p:nvPicPr>
        <p:blipFill rotWithShape="1">
          <a:blip r:embed="rId4">
            <a:alphaModFix/>
          </a:blip>
          <a:srcRect b="0" l="0" r="0" t="0"/>
          <a:stretch/>
        </p:blipFill>
        <p:spPr>
          <a:xfrm>
            <a:off x="3048000" y="2438400"/>
            <a:ext cx="4775199" cy="199548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images583553_hongquan.jpg" id="1239" name="Google Shape;1239;p110"/>
          <p:cNvPicPr preferRelativeResize="0"/>
          <p:nvPr/>
        </p:nvPicPr>
        <p:blipFill rotWithShape="1">
          <a:blip r:embed="rId5">
            <a:alphaModFix/>
          </a:blip>
          <a:srcRect b="0" l="0" r="0" t="0"/>
          <a:stretch/>
        </p:blipFill>
        <p:spPr>
          <a:xfrm>
            <a:off x="7518400" y="1371600"/>
            <a:ext cx="4470401" cy="238283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240" name="Google Shape;1240;p110"/>
          <p:cNvSpPr/>
          <p:nvPr/>
        </p:nvSpPr>
        <p:spPr>
          <a:xfrm rot="9747979">
            <a:off x="1282847" y="2960705"/>
            <a:ext cx="1454536" cy="990998"/>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41" name="Google Shape;1241;p110"/>
          <p:cNvGrpSpPr/>
          <p:nvPr/>
        </p:nvGrpSpPr>
        <p:grpSpPr>
          <a:xfrm>
            <a:off x="5860817" y="1371601"/>
            <a:ext cx="1430909" cy="1152894"/>
            <a:chOff x="2688" y="714"/>
            <a:chExt cx="676" cy="726"/>
          </a:xfrm>
        </p:grpSpPr>
        <p:pic>
          <p:nvPicPr>
            <p:cNvPr id="1242" name="Google Shape;1242;p110"/>
            <p:cNvPicPr preferRelativeResize="0"/>
            <p:nvPr/>
          </p:nvPicPr>
          <p:blipFill rotWithShape="1">
            <a:blip r:embed="rId6">
              <a:alphaModFix/>
            </a:blip>
            <a:srcRect b="0" l="0" r="0" t="0"/>
            <a:stretch/>
          </p:blipFill>
          <p:spPr>
            <a:xfrm>
              <a:off x="2703" y="714"/>
              <a:ext cx="661" cy="726"/>
            </a:xfrm>
            <a:prstGeom prst="rect">
              <a:avLst/>
            </a:prstGeom>
            <a:noFill/>
            <a:ln>
              <a:noFill/>
            </a:ln>
          </p:spPr>
        </p:pic>
        <p:sp>
          <p:nvSpPr>
            <p:cNvPr id="1243" name="Google Shape;1243;p110"/>
            <p:cNvSpPr txBox="1"/>
            <p:nvPr/>
          </p:nvSpPr>
          <p:spPr>
            <a:xfrm>
              <a:off x="2688" y="775"/>
              <a:ext cx="600" cy="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grpSp>
      <p:sp>
        <p:nvSpPr>
          <p:cNvPr id="1244" name="Google Shape;1244;p110"/>
          <p:cNvSpPr/>
          <p:nvPr/>
        </p:nvSpPr>
        <p:spPr>
          <a:xfrm>
            <a:off x="406400" y="1457326"/>
            <a:ext cx="3555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Noto Sans Symbols"/>
              <a:buChar char="❖"/>
            </a:pPr>
            <a:r>
              <a:rPr b="1" i="0" lang="en-US" sz="2400" u="none" cap="none" strike="noStrike">
                <a:solidFill>
                  <a:schemeClr val="dk2"/>
                </a:solidFill>
                <a:latin typeface="Calibri"/>
                <a:ea typeface="Calibri"/>
                <a:cs typeface="Calibri"/>
                <a:sym typeface="Calibri"/>
              </a:rPr>
              <a:t> Kh</a:t>
            </a:r>
            <a:r>
              <a:rPr b="1" i="0" lang="en-US" sz="2400" u="none" cap="none" strike="noStrike">
                <a:solidFill>
                  <a:schemeClr val="dk1"/>
                </a:solidFill>
                <a:latin typeface="Calibri"/>
                <a:ea typeface="Calibri"/>
                <a:cs typeface="Calibri"/>
                <a:sym typeface="Calibri"/>
              </a:rPr>
              <a:t>ách quan</a:t>
            </a:r>
            <a:endParaRPr b="0" i="0" sz="1400" u="none" cap="none" strike="noStrike">
              <a:solidFill>
                <a:srgbClr val="000000"/>
              </a:solidFill>
              <a:latin typeface="Arial"/>
              <a:ea typeface="Arial"/>
              <a:cs typeface="Arial"/>
              <a:sym typeface="Arial"/>
            </a:endParaRPr>
          </a:p>
        </p:txBody>
      </p:sp>
      <p:sp>
        <p:nvSpPr>
          <p:cNvPr id="1245" name="Google Shape;1245;p110"/>
          <p:cNvSpPr/>
          <p:nvPr/>
        </p:nvSpPr>
        <p:spPr>
          <a:xfrm>
            <a:off x="1066800" y="431183"/>
            <a:ext cx="5791200" cy="563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2800"/>
              <a:buFont typeface="Arial"/>
              <a:buChar char="•"/>
            </a:pPr>
            <a:r>
              <a:rPr b="0" i="0" lang="en-US" sz="2800" u="none" cap="none" strike="noStrike">
                <a:solidFill>
                  <a:srgbClr val="FF0066"/>
                </a:solidFill>
                <a:latin typeface="Arial"/>
                <a:ea typeface="Arial"/>
                <a:cs typeface="Arial"/>
                <a:sym typeface="Arial"/>
              </a:rPr>
              <a:t> Nguyªn nh©n th¾ng lîi</a:t>
            </a:r>
            <a:endParaRPr b="0" i="0" sz="2800" u="none" cap="none" strike="noStrike">
              <a:solidFill>
                <a:srgbClr val="FF0066"/>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5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500"/>
                                        <p:tgtEl>
                                          <p:spTgt spid="1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11"/>
          <p:cNvSpPr/>
          <p:nvPr/>
        </p:nvSpPr>
        <p:spPr>
          <a:xfrm>
            <a:off x="609600" y="4876800"/>
            <a:ext cx="109728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hlink"/>
              </a:buClr>
              <a:buSzPts val="1920"/>
              <a:buFont typeface="Noto Sans Symbols"/>
              <a:buNone/>
            </a:pPr>
            <a:r>
              <a:rPr b="0" i="0" lang="en-US" sz="2400" u="none" cap="none" strike="noStrike">
                <a:solidFill>
                  <a:schemeClr val="dk1"/>
                </a:solidFill>
                <a:latin typeface="Calibri"/>
                <a:ea typeface="Calibri"/>
                <a:cs typeface="Calibri"/>
                <a:sym typeface="Calibri"/>
              </a:rPr>
              <a:t>Mỹ ném hai quả bom nguyên tử xuống Hiroshima (6/8) và Nagasaki (9/8), phát xít Nhật hoàn toàn thất bại trong chiến tranh thế giới thứ II</a:t>
            </a:r>
            <a:endParaRPr b="0" i="0" sz="2400" u="none" cap="none" strike="noStrike">
              <a:solidFill>
                <a:schemeClr val="dk1"/>
              </a:solidFill>
              <a:latin typeface="Calibri"/>
              <a:ea typeface="Calibri"/>
              <a:cs typeface="Calibri"/>
              <a:sym typeface="Calibri"/>
            </a:endParaRPr>
          </a:p>
        </p:txBody>
      </p:sp>
      <p:pic>
        <p:nvPicPr>
          <p:cNvPr descr="CTTG 2-NB DAU HANG.jpg" id="1251" name="Google Shape;1251;p111"/>
          <p:cNvPicPr preferRelativeResize="0"/>
          <p:nvPr/>
        </p:nvPicPr>
        <p:blipFill rotWithShape="1">
          <a:blip r:embed="rId3">
            <a:alphaModFix/>
          </a:blip>
          <a:srcRect b="0" l="0" r="0" t="0"/>
          <a:stretch/>
        </p:blipFill>
        <p:spPr>
          <a:xfrm>
            <a:off x="7315200" y="1981200"/>
            <a:ext cx="4548716" cy="1905000"/>
          </a:xfrm>
          <a:prstGeom prst="rect">
            <a:avLst/>
          </a:prstGeom>
          <a:noFill/>
          <a:ln>
            <a:noFill/>
          </a:ln>
          <a:effectLst>
            <a:outerShdw blurRad="292100" rotWithShape="0" algn="tl" dir="2700000" dist="139700">
              <a:srgbClr val="333333">
                <a:alpha val="64705"/>
              </a:srgbClr>
            </a:outerShdw>
          </a:effectLst>
        </p:spPr>
      </p:pic>
      <p:pic>
        <p:nvPicPr>
          <p:cNvPr descr="NEM BOM NGUYEN TU O HIROSHIMA.jpg" id="1252" name="Google Shape;1252;p111"/>
          <p:cNvPicPr preferRelativeResize="0"/>
          <p:nvPr/>
        </p:nvPicPr>
        <p:blipFill rotWithShape="1">
          <a:blip r:embed="rId4">
            <a:alphaModFix/>
          </a:blip>
          <a:srcRect b="0" l="0" r="0" t="0"/>
          <a:stretch/>
        </p:blipFill>
        <p:spPr>
          <a:xfrm>
            <a:off x="609600" y="1066800"/>
            <a:ext cx="3454401" cy="1676400"/>
          </a:xfrm>
          <a:prstGeom prst="rect">
            <a:avLst/>
          </a:prstGeom>
          <a:noFill/>
          <a:ln>
            <a:noFill/>
          </a:ln>
          <a:effectLst>
            <a:outerShdw blurRad="292100" rotWithShape="0" algn="tl" dir="2700000" dist="139700">
              <a:srgbClr val="333333">
                <a:alpha val="64705"/>
              </a:srgbClr>
            </a:outerShdw>
          </a:effectLst>
        </p:spPr>
      </p:pic>
      <p:pic>
        <p:nvPicPr>
          <p:cNvPr descr="nem bom nguyen tu.jpg" id="1253" name="Google Shape;1253;p111"/>
          <p:cNvPicPr preferRelativeResize="0"/>
          <p:nvPr/>
        </p:nvPicPr>
        <p:blipFill rotWithShape="1">
          <a:blip r:embed="rId5">
            <a:alphaModFix/>
          </a:blip>
          <a:srcRect b="14770" l="0" r="0" t="0"/>
          <a:stretch/>
        </p:blipFill>
        <p:spPr>
          <a:xfrm>
            <a:off x="3962400" y="1371601"/>
            <a:ext cx="2844900" cy="3104100"/>
          </a:xfrm>
          <a:prstGeom prst="ellipse">
            <a:avLst/>
          </a:prstGeom>
          <a:noFill/>
          <a:ln>
            <a:noFill/>
          </a:ln>
        </p:spPr>
      </p:pic>
      <p:pic>
        <p:nvPicPr>
          <p:cNvPr descr="NEMBOM NGUYEN TU O NAGASAKI.jpg" id="1254" name="Google Shape;1254;p111"/>
          <p:cNvPicPr preferRelativeResize="0"/>
          <p:nvPr/>
        </p:nvPicPr>
        <p:blipFill rotWithShape="1">
          <a:blip r:embed="rId6">
            <a:alphaModFix/>
          </a:blip>
          <a:srcRect b="0" l="0" r="0" t="0"/>
          <a:stretch/>
        </p:blipFill>
        <p:spPr>
          <a:xfrm>
            <a:off x="609600" y="3048000"/>
            <a:ext cx="3454400" cy="1709739"/>
          </a:xfrm>
          <a:prstGeom prst="rect">
            <a:avLst/>
          </a:prstGeom>
          <a:noFill/>
          <a:ln>
            <a:noFill/>
          </a:ln>
          <a:effectLst>
            <a:outerShdw blurRad="292100" rotWithShape="0" algn="tl" dir="2700000" dist="139700">
              <a:srgbClr val="333333">
                <a:alpha val="64705"/>
              </a:srgbClr>
            </a:outerShdw>
          </a:effectLst>
        </p:spPr>
      </p:pic>
      <p:sp>
        <p:nvSpPr>
          <p:cNvPr id="1255" name="Google Shape;1255;p111"/>
          <p:cNvSpPr/>
          <p:nvPr/>
        </p:nvSpPr>
        <p:spPr>
          <a:xfrm>
            <a:off x="6400800" y="1066800"/>
            <a:ext cx="711300" cy="3581400"/>
          </a:xfrm>
          <a:prstGeom prst="rightBrace">
            <a:avLst>
              <a:gd fmla="val 107673" name="adj1"/>
              <a:gd fmla="val 51034"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51"/>
                                        </p:tgtEl>
                                        <p:attrNameLst>
                                          <p:attrName>style.visibility</p:attrName>
                                        </p:attrNameLst>
                                      </p:cBhvr>
                                      <p:to>
                                        <p:strVal val="visible"/>
                                      </p:to>
                                    </p:set>
                                    <p:anim calcmode="lin" valueType="num">
                                      <p:cBhvr additive="base">
                                        <p:cTn dur="500"/>
                                        <p:tgtEl>
                                          <p:spTgt spid="1251"/>
                                        </p:tgtEl>
                                        <p:attrNameLst>
                                          <p:attrName>ppt_w</p:attrName>
                                        </p:attrNameLst>
                                      </p:cBhvr>
                                      <p:tavLst>
                                        <p:tav fmla="" tm="0">
                                          <p:val>
                                            <p:strVal val="0"/>
                                          </p:val>
                                        </p:tav>
                                        <p:tav fmla="" tm="100000">
                                          <p:val>
                                            <p:strVal val="#ppt_w"/>
                                          </p:val>
                                        </p:tav>
                                      </p:tavLst>
                                    </p:anim>
                                    <p:anim calcmode="lin" valueType="num">
                                      <p:cBhvr additive="base">
                                        <p:cTn dur="500"/>
                                        <p:tgtEl>
                                          <p:spTgt spid="12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12"/>
          <p:cNvSpPr/>
          <p:nvPr/>
        </p:nvSpPr>
        <p:spPr>
          <a:xfrm>
            <a:off x="406400" y="4648201"/>
            <a:ext cx="2946300" cy="1323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Calibri"/>
                <a:ea typeface="Calibri"/>
                <a:cs typeface="Calibri"/>
                <a:sym typeface="Calibri"/>
              </a:rPr>
              <a:t>Nhật hoàng Hirohito tuyên bố đầu hàng Đồng minh trên chiến hạn Mitsuri ngày 14/8/1945</a:t>
            </a:r>
            <a:endParaRPr b="1" i="0" sz="2000" u="none" cap="none" strike="noStrike">
              <a:solidFill>
                <a:schemeClr val="dk1"/>
              </a:solidFill>
              <a:latin typeface="Calibri"/>
              <a:ea typeface="Calibri"/>
              <a:cs typeface="Calibri"/>
              <a:sym typeface="Calibri"/>
            </a:endParaRPr>
          </a:p>
        </p:txBody>
      </p:sp>
      <p:grpSp>
        <p:nvGrpSpPr>
          <p:cNvPr id="1261" name="Google Shape;1261;p112"/>
          <p:cNvGrpSpPr/>
          <p:nvPr/>
        </p:nvGrpSpPr>
        <p:grpSpPr>
          <a:xfrm>
            <a:off x="1028700" y="1914525"/>
            <a:ext cx="9653588" cy="4472147"/>
            <a:chOff x="288" y="864"/>
            <a:chExt cx="4561" cy="2817"/>
          </a:xfrm>
        </p:grpSpPr>
        <p:pic>
          <p:nvPicPr>
            <p:cNvPr descr="Vua cuoi cung cua Nhat - Hirohito" id="1262" name="Google Shape;1262;p112"/>
            <p:cNvPicPr preferRelativeResize="0"/>
            <p:nvPr/>
          </p:nvPicPr>
          <p:blipFill rotWithShape="1">
            <a:blip r:embed="rId3">
              <a:alphaModFix/>
            </a:blip>
            <a:srcRect b="8408" l="12119" r="18183" t="0"/>
            <a:stretch/>
          </p:blipFill>
          <p:spPr>
            <a:xfrm>
              <a:off x="288" y="864"/>
              <a:ext cx="1500" cy="1800"/>
            </a:xfrm>
            <a:prstGeom prst="ellipse">
              <a:avLst/>
            </a:prstGeom>
            <a:noFill/>
            <a:ln>
              <a:noFill/>
            </a:ln>
          </p:spPr>
        </p:pic>
        <p:pic>
          <p:nvPicPr>
            <p:cNvPr descr="japan_surrender_2[1]" id="1263" name="Google Shape;1263;p112"/>
            <p:cNvPicPr preferRelativeResize="0"/>
            <p:nvPr/>
          </p:nvPicPr>
          <p:blipFill rotWithShape="1">
            <a:blip r:embed="rId4">
              <a:alphaModFix/>
            </a:blip>
            <a:srcRect b="4305" l="0" r="0" t="0"/>
            <a:stretch/>
          </p:blipFill>
          <p:spPr>
            <a:xfrm>
              <a:off x="1824" y="1296"/>
              <a:ext cx="3025" cy="2385"/>
            </a:xfrm>
            <a:prstGeom prst="rect">
              <a:avLst/>
            </a:prstGeom>
            <a:noFill/>
            <a:ln>
              <a:noFill/>
            </a:ln>
          </p:spPr>
        </p:pic>
      </p:grpSp>
      <p:sp>
        <p:nvSpPr>
          <p:cNvPr id="1264" name="Google Shape;1264;p112"/>
          <p:cNvSpPr/>
          <p:nvPr/>
        </p:nvSpPr>
        <p:spPr>
          <a:xfrm>
            <a:off x="711200" y="1295400"/>
            <a:ext cx="4165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Noto Sans Symbols"/>
              <a:buChar char="❖"/>
            </a:pPr>
            <a:r>
              <a:rPr b="1" i="0" lang="en-US" sz="2400" u="none" cap="none" strike="noStrike">
                <a:solidFill>
                  <a:schemeClr val="dk2"/>
                </a:solidFill>
                <a:latin typeface="Calibri"/>
                <a:ea typeface="Calibri"/>
                <a:cs typeface="Calibri"/>
                <a:sym typeface="Calibri"/>
              </a:rPr>
              <a:t> Kh</a:t>
            </a:r>
            <a:r>
              <a:rPr b="1" i="0" lang="en-US" sz="2400" u="none" cap="none" strike="noStrike">
                <a:solidFill>
                  <a:schemeClr val="dk1"/>
                </a:solidFill>
                <a:latin typeface="Calibri"/>
                <a:ea typeface="Calibri"/>
                <a:cs typeface="Calibri"/>
                <a:sym typeface="Calibri"/>
              </a:rPr>
              <a:t>ách quan</a:t>
            </a:r>
            <a:endParaRPr b="0" i="0" sz="1400" u="none" cap="none" strike="noStrike">
              <a:solidFill>
                <a:srgbClr val="000000"/>
              </a:solidFill>
              <a:latin typeface="Arial"/>
              <a:ea typeface="Arial"/>
              <a:cs typeface="Arial"/>
              <a:sym typeface="Arial"/>
            </a:endParaRPr>
          </a:p>
        </p:txBody>
      </p:sp>
      <p:sp>
        <p:nvSpPr>
          <p:cNvPr id="1265" name="Google Shape;1265;p112"/>
          <p:cNvSpPr/>
          <p:nvPr/>
        </p:nvSpPr>
        <p:spPr>
          <a:xfrm>
            <a:off x="2552700" y="462350"/>
            <a:ext cx="5791200" cy="56370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Nguyên nhân thắng lợi</a:t>
            </a:r>
            <a:endParaRPr b="0" i="0" sz="2800" u="none" cap="none" strike="noStrike">
              <a:solidFill>
                <a:schemeClr val="dk1"/>
              </a:solidFill>
              <a:latin typeface="Calibri"/>
              <a:ea typeface="Calibri"/>
              <a:cs typeface="Calibri"/>
              <a:sym typeface="Calibri"/>
            </a:endParaRPr>
          </a:p>
        </p:txBody>
      </p:sp>
    </p:spTree>
  </p:cSld>
  <p:clrMapOvr>
    <a:masterClrMapping/>
  </p:clrMapOvr>
  <p:transition>
    <p:strips dir="rd"/>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descr="HOI NGHI THANH LAP DANG.jpg" id="1270" name="Google Shape;1270;p113"/>
          <p:cNvPicPr preferRelativeResize="0"/>
          <p:nvPr/>
        </p:nvPicPr>
        <p:blipFill rotWithShape="1">
          <a:blip r:embed="rId3">
            <a:alphaModFix/>
          </a:blip>
          <a:srcRect b="5186" l="0" r="0" t="0"/>
          <a:stretch/>
        </p:blipFill>
        <p:spPr>
          <a:xfrm>
            <a:off x="260352" y="4572000"/>
            <a:ext cx="2889248" cy="16002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XVNT1930.jpg" id="1271" name="Google Shape;1271;p113"/>
          <p:cNvPicPr preferRelativeResize="0"/>
          <p:nvPr/>
        </p:nvPicPr>
        <p:blipFill rotWithShape="1">
          <a:blip r:embed="rId4">
            <a:alphaModFix/>
          </a:blip>
          <a:srcRect b="0" l="0" r="0" t="0"/>
          <a:stretch/>
        </p:blipFill>
        <p:spPr>
          <a:xfrm>
            <a:off x="2946400" y="3810000"/>
            <a:ext cx="3386667" cy="1295400"/>
          </a:xfrm>
          <a:prstGeom prst="rect">
            <a:avLst/>
          </a:prstGeom>
          <a:noFill/>
          <a:ln>
            <a:noFill/>
          </a:ln>
          <a:effectLst>
            <a:outerShdw blurRad="292100" rotWithShape="0" algn="tl" dir="2700000" dist="139700">
              <a:srgbClr val="333333">
                <a:alpha val="64705"/>
              </a:srgbClr>
            </a:outerShdw>
          </a:effectLst>
        </p:spPr>
      </p:pic>
      <p:pic>
        <p:nvPicPr>
          <p:cNvPr descr="25.jpg" id="1272" name="Google Shape;1272;p113"/>
          <p:cNvPicPr preferRelativeResize="0"/>
          <p:nvPr/>
        </p:nvPicPr>
        <p:blipFill rotWithShape="1">
          <a:blip r:embed="rId5">
            <a:alphaModFix/>
          </a:blip>
          <a:srcRect b="8606" l="5675" r="3522" t="18818"/>
          <a:stretch/>
        </p:blipFill>
        <p:spPr>
          <a:xfrm>
            <a:off x="5892800" y="2819401"/>
            <a:ext cx="3657601" cy="1285875"/>
          </a:xfrm>
          <a:prstGeom prst="rect">
            <a:avLst/>
          </a:prstGeom>
          <a:noFill/>
          <a:ln cap="flat" cmpd="sng" w="28575">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kh phu toan quyen.jpg" id="1273" name="Google Shape;1273;p113"/>
          <p:cNvPicPr preferRelativeResize="0"/>
          <p:nvPr/>
        </p:nvPicPr>
        <p:blipFill rotWithShape="1">
          <a:blip r:embed="rId6">
            <a:alphaModFix/>
          </a:blip>
          <a:srcRect b="37211" l="29334" r="31816" t="1905"/>
          <a:stretch/>
        </p:blipFill>
        <p:spPr>
          <a:xfrm>
            <a:off x="9144001" y="1981200"/>
            <a:ext cx="2800350" cy="1600201"/>
          </a:xfrm>
          <a:prstGeom prst="rect">
            <a:avLst/>
          </a:prstGeom>
          <a:noFill/>
          <a:ln cap="flat" cmpd="sng" w="28575">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274" name="Google Shape;1274;p113"/>
          <p:cNvSpPr txBox="1"/>
          <p:nvPr/>
        </p:nvSpPr>
        <p:spPr>
          <a:xfrm>
            <a:off x="3657600" y="5410200"/>
            <a:ext cx="8127900" cy="99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Times New Roman"/>
                <a:ea typeface="Times New Roman"/>
                <a:cs typeface="Times New Roman"/>
                <a:sym typeface="Times New Roman"/>
              </a:rPr>
              <a:t>CÁCH MẠNG THÁNG TÁM LÀ KẾT QUẢ VÀ ĐỈNH CAO CỦA 15 NĂM ĐẤU TRANH CỦA TOÀN DÂN TỘC TA DƯỚI SỰ LÃNH ĐẠO CỦA ĐẢNG</a:t>
            </a:r>
            <a:endParaRPr b="1" i="0" sz="1800" u="none" cap="none" strike="noStrike">
              <a:solidFill>
                <a:schemeClr val="dk1"/>
              </a:solidFill>
              <a:latin typeface="Times New Roman"/>
              <a:ea typeface="Times New Roman"/>
              <a:cs typeface="Times New Roman"/>
              <a:sym typeface="Times New Roman"/>
            </a:endParaRPr>
          </a:p>
        </p:txBody>
      </p:sp>
      <p:sp>
        <p:nvSpPr>
          <p:cNvPr id="1275" name="Google Shape;1275;p113"/>
          <p:cNvSpPr txBox="1"/>
          <p:nvPr/>
        </p:nvSpPr>
        <p:spPr>
          <a:xfrm>
            <a:off x="2641600" y="3048001"/>
            <a:ext cx="3251100" cy="792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CAO TRÀO 1930 - 1931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TỔNG DIỄN TẬP LẦN 1</a:t>
            </a:r>
            <a:endParaRPr b="1" i="0" sz="1600" u="none" cap="none" strike="noStrike">
              <a:solidFill>
                <a:schemeClr val="dk1"/>
              </a:solidFill>
              <a:latin typeface="Times New Roman"/>
              <a:ea typeface="Times New Roman"/>
              <a:cs typeface="Times New Roman"/>
              <a:sym typeface="Times New Roman"/>
            </a:endParaRPr>
          </a:p>
        </p:txBody>
      </p:sp>
      <p:sp>
        <p:nvSpPr>
          <p:cNvPr id="1276" name="Google Shape;1276;p113"/>
          <p:cNvSpPr txBox="1"/>
          <p:nvPr/>
        </p:nvSpPr>
        <p:spPr>
          <a:xfrm>
            <a:off x="5791200" y="1981201"/>
            <a:ext cx="3251100" cy="792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CAO TRÀO 1936 - 1939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TỔNG DIỄN TẬP LẦN 2</a:t>
            </a:r>
            <a:endParaRPr b="1" i="0" sz="1600" u="none" cap="none" strike="noStrike">
              <a:solidFill>
                <a:schemeClr val="dk1"/>
              </a:solidFill>
              <a:latin typeface="Times New Roman"/>
              <a:ea typeface="Times New Roman"/>
              <a:cs typeface="Times New Roman"/>
              <a:sym typeface="Times New Roman"/>
            </a:endParaRPr>
          </a:p>
        </p:txBody>
      </p:sp>
      <p:sp>
        <p:nvSpPr>
          <p:cNvPr id="1277" name="Google Shape;1277;p113"/>
          <p:cNvSpPr txBox="1"/>
          <p:nvPr/>
        </p:nvSpPr>
        <p:spPr>
          <a:xfrm>
            <a:off x="8432800" y="762000"/>
            <a:ext cx="37593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THỜI KỲ 1939 – 1945 TRỰC TIẾP DẪN ĐẾN THẮNG LỢI CỦA CÁCH MẠNG THÁNG TÁM</a:t>
            </a:r>
            <a:endParaRPr b="1" i="0" sz="1600" u="none" cap="none" strike="noStrike">
              <a:solidFill>
                <a:schemeClr val="dk1"/>
              </a:solidFill>
              <a:latin typeface="Times New Roman"/>
              <a:ea typeface="Times New Roman"/>
              <a:cs typeface="Times New Roman"/>
              <a:sym typeface="Times New Roman"/>
            </a:endParaRPr>
          </a:p>
        </p:txBody>
      </p:sp>
      <p:sp>
        <p:nvSpPr>
          <p:cNvPr id="1278" name="Google Shape;1278;p113"/>
          <p:cNvSpPr txBox="1"/>
          <p:nvPr/>
        </p:nvSpPr>
        <p:spPr>
          <a:xfrm>
            <a:off x="203200" y="3810001"/>
            <a:ext cx="2743200" cy="716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ĐẢNG RA ĐỜI 1930  CHUẨN BỊ TẤT YẾU ĐẦU TI</a:t>
            </a:r>
            <a:r>
              <a:rPr b="1" i="0" lang="en-US" sz="1800" u="none" cap="none" strike="noStrike">
                <a:solidFill>
                  <a:schemeClr val="dk1"/>
                </a:solidFill>
                <a:latin typeface="Times New Roman"/>
                <a:ea typeface="Times New Roman"/>
                <a:cs typeface="Times New Roman"/>
                <a:sym typeface="Times New Roman"/>
              </a:rPr>
              <a:t>ÊN</a:t>
            </a:r>
            <a:endParaRPr b="1" i="0" sz="1800" u="none" cap="none" strike="noStrike">
              <a:solidFill>
                <a:schemeClr val="dk1"/>
              </a:solidFill>
              <a:latin typeface="Times New Roman"/>
              <a:ea typeface="Times New Roman"/>
              <a:cs typeface="Times New Roman"/>
              <a:sym typeface="Times New Roman"/>
            </a:endParaRPr>
          </a:p>
        </p:txBody>
      </p:sp>
      <p:sp>
        <p:nvSpPr>
          <p:cNvPr id="1279" name="Google Shape;1279;p113"/>
          <p:cNvSpPr/>
          <p:nvPr/>
        </p:nvSpPr>
        <p:spPr>
          <a:xfrm>
            <a:off x="2304586" y="381000"/>
            <a:ext cx="4165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Noto Sans Symbols"/>
              <a:buChar char="❖"/>
            </a:pPr>
            <a:r>
              <a:rPr b="1" i="0" lang="en-US" sz="2400" u="none" cap="none" strike="noStrike">
                <a:solidFill>
                  <a:schemeClr val="dk2"/>
                </a:solidFill>
                <a:latin typeface="Calibri"/>
                <a:ea typeface="Calibri"/>
                <a:cs typeface="Calibri"/>
                <a:sym typeface="Calibri"/>
              </a:rPr>
              <a:t> Ch</a:t>
            </a:r>
            <a:r>
              <a:rPr b="1" i="0" lang="en-US" sz="2400" u="none" cap="none" strike="noStrike">
                <a:solidFill>
                  <a:schemeClr val="dk1"/>
                </a:solidFill>
                <a:latin typeface="Calibri"/>
                <a:ea typeface="Calibri"/>
                <a:cs typeface="Calibri"/>
                <a:sym typeface="Calibri"/>
              </a:rPr>
              <a:t>ủ quan</a:t>
            </a:r>
            <a:endParaRPr b="1" i="0" sz="2400" u="none" cap="none" strike="noStrike">
              <a:solidFill>
                <a:schemeClr val="dk1"/>
              </a:solidFill>
              <a:latin typeface="Calibri"/>
              <a:ea typeface="Calibri"/>
              <a:cs typeface="Calibri"/>
              <a:sym typeface="Calibri"/>
            </a:endParaRPr>
          </a:p>
        </p:txBody>
      </p:sp>
    </p:spTree>
  </p:cSld>
  <p:clrMapOvr>
    <a:masterClrMapping/>
  </p:clrMapOvr>
  <p:transition>
    <p:strips dir="rd"/>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14"/>
          <p:cNvSpPr txBox="1"/>
          <p:nvPr/>
        </p:nvSpPr>
        <p:spPr>
          <a:xfrm>
            <a:off x="3727451" y="5495926"/>
            <a:ext cx="75828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Times New Roman"/>
                <a:ea typeface="Times New Roman"/>
                <a:cs typeface="Times New Roman"/>
                <a:sym typeface="Times New Roman"/>
              </a:rPr>
              <a:t>MỘT ĐẢNG MỚI 15 TUỔI ĐÃ LÃNH ĐẠO CÁCH MẠNG THÀNH CÔNG, NẮM CHÍNH QUYỀN TRONG TOÀN QUỐC</a:t>
            </a:r>
            <a:endParaRPr b="1" i="0" sz="2000" u="none" cap="none" strike="noStrike">
              <a:solidFill>
                <a:schemeClr val="dk1"/>
              </a:solidFill>
              <a:latin typeface="Times New Roman"/>
              <a:ea typeface="Times New Roman"/>
              <a:cs typeface="Times New Roman"/>
              <a:sym typeface="Times New Roman"/>
            </a:endParaRPr>
          </a:p>
        </p:txBody>
      </p:sp>
      <p:grpSp>
        <p:nvGrpSpPr>
          <p:cNvPr id="1285" name="Google Shape;1285;p114"/>
          <p:cNvGrpSpPr/>
          <p:nvPr/>
        </p:nvGrpSpPr>
        <p:grpSpPr>
          <a:xfrm>
            <a:off x="2235199" y="2647256"/>
            <a:ext cx="6224376" cy="3604262"/>
            <a:chOff x="507999" y="243781"/>
            <a:chExt cx="6224376" cy="3604262"/>
          </a:xfrm>
        </p:grpSpPr>
        <p:sp>
          <p:nvSpPr>
            <p:cNvPr id="1286" name="Google Shape;1286;p114"/>
            <p:cNvSpPr/>
            <p:nvPr/>
          </p:nvSpPr>
          <p:spPr>
            <a:xfrm>
              <a:off x="786075" y="243781"/>
              <a:ext cx="5946300" cy="3289500"/>
            </a:xfrm>
            <a:custGeom>
              <a:rect b="b" l="l" r="r" t="t"/>
              <a:pathLst>
                <a:path extrusionOk="0" h="120000" w="120000">
                  <a:moveTo>
                    <a:pt x="0" y="120000"/>
                  </a:moveTo>
                  <a:quadBezTo>
                    <a:pt x="20000" y="40000"/>
                    <a:pt x="103404" y="15000"/>
                  </a:quadBezTo>
                  <a:lnTo>
                    <a:pt x="102469" y="0"/>
                  </a:lnTo>
                  <a:lnTo>
                    <a:pt x="120000" y="24000"/>
                  </a:lnTo>
                  <a:lnTo>
                    <a:pt x="106209" y="60000"/>
                  </a:lnTo>
                  <a:lnTo>
                    <a:pt x="105274" y="45000"/>
                  </a:lnTo>
                  <a:quadBezTo>
                    <a:pt x="30000" y="55000"/>
                    <a:pt x="0" y="120000"/>
                  </a:quadBezTo>
                  <a:close/>
                </a:path>
              </a:pathLst>
            </a:custGeom>
            <a:gradFill>
              <a:gsLst>
                <a:gs pos="0">
                  <a:srgbClr val="C0C8E5"/>
                </a:gs>
                <a:gs pos="50000">
                  <a:srgbClr val="B3BEE3"/>
                </a:gs>
                <a:gs pos="100000">
                  <a:srgbClr val="9CA7C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14"/>
            <p:cNvSpPr/>
            <p:nvPr/>
          </p:nvSpPr>
          <p:spPr>
            <a:xfrm>
              <a:off x="1148486" y="2878452"/>
              <a:ext cx="149700" cy="149700"/>
            </a:xfrm>
            <a:prstGeom prst="ellipse">
              <a:avLst/>
            </a:prstGeom>
            <a:gradFill>
              <a:gsLst>
                <a:gs pos="0">
                  <a:srgbClr val="51689B"/>
                </a:gs>
                <a:gs pos="50000">
                  <a:srgbClr val="285193"/>
                </a:gs>
                <a:gs pos="100000">
                  <a:srgbClr val="1F468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14"/>
            <p:cNvSpPr/>
            <p:nvPr/>
          </p:nvSpPr>
          <p:spPr>
            <a:xfrm>
              <a:off x="507999" y="3081243"/>
              <a:ext cx="1804200" cy="7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14"/>
            <p:cNvSpPr txBox="1"/>
            <p:nvPr/>
          </p:nvSpPr>
          <p:spPr>
            <a:xfrm>
              <a:off x="507999" y="3081243"/>
              <a:ext cx="1804200" cy="766800"/>
            </a:xfrm>
            <a:prstGeom prst="rect">
              <a:avLst/>
            </a:prstGeom>
            <a:noFill/>
            <a:ln>
              <a:noFill/>
            </a:ln>
          </p:spPr>
          <p:txBody>
            <a:bodyPr anchorCtr="0" anchor="t" bIns="0" lIns="79225" spcFirstLastPara="1" rIns="0" wrap="square" tIns="0">
              <a:noAutofit/>
            </a:bodyPr>
            <a:lstStyle/>
            <a:p>
              <a:pPr indent="0" lvl="0" marL="0" marR="0" rtl="0" algn="ctr">
                <a:lnSpc>
                  <a:spcPct val="9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Héi nghÞ thµnh lËp §¶ng 2/1930</a:t>
              </a:r>
              <a:endParaRPr b="0" i="0" sz="1400" u="none" cap="none" strike="noStrike">
                <a:solidFill>
                  <a:srgbClr val="000000"/>
                </a:solidFill>
                <a:latin typeface="Arial"/>
                <a:ea typeface="Arial"/>
                <a:cs typeface="Arial"/>
                <a:sym typeface="Arial"/>
              </a:endParaRPr>
            </a:p>
          </p:txBody>
        </p:sp>
        <p:sp>
          <p:nvSpPr>
            <p:cNvPr id="1290" name="Google Shape;1290;p114"/>
            <p:cNvSpPr/>
            <p:nvPr/>
          </p:nvSpPr>
          <p:spPr>
            <a:xfrm>
              <a:off x="2205126" y="1933166"/>
              <a:ext cx="260100" cy="260100"/>
            </a:xfrm>
            <a:prstGeom prst="ellipse">
              <a:avLst/>
            </a:prstGeom>
            <a:gradFill>
              <a:gsLst>
                <a:gs pos="0">
                  <a:srgbClr val="788FCB"/>
                </a:gs>
                <a:gs pos="50000">
                  <a:srgbClr val="6080C9"/>
                </a:gs>
                <a:gs pos="100000">
                  <a:srgbClr val="4F6EB7"/>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14"/>
            <p:cNvSpPr/>
            <p:nvPr/>
          </p:nvSpPr>
          <p:spPr>
            <a:xfrm>
              <a:off x="1762618" y="2257779"/>
              <a:ext cx="1645200" cy="150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14"/>
            <p:cNvSpPr txBox="1"/>
            <p:nvPr/>
          </p:nvSpPr>
          <p:spPr>
            <a:xfrm>
              <a:off x="1762618" y="2257779"/>
              <a:ext cx="1645200" cy="1502400"/>
            </a:xfrm>
            <a:prstGeom prst="rect">
              <a:avLst/>
            </a:prstGeom>
            <a:noFill/>
            <a:ln>
              <a:noFill/>
            </a:ln>
          </p:spPr>
          <p:txBody>
            <a:bodyPr anchorCtr="0" anchor="t" bIns="0" lIns="137800" spcFirstLastPara="1" rIns="0" wrap="square" tIns="0">
              <a:noAutofit/>
            </a:bodyPr>
            <a:lstStyle/>
            <a:p>
              <a:pPr indent="0" lvl="0" marL="0" marR="0" rtl="0" algn="ctr">
                <a:lnSpc>
                  <a:spcPct val="9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Héi nghÞ TW 8 th¸ng 5/1941</a:t>
              </a:r>
              <a:endParaRPr b="0" i="0" sz="1400" u="none" cap="none" strike="noStrike">
                <a:solidFill>
                  <a:srgbClr val="000000"/>
                </a:solidFill>
                <a:latin typeface="Arial"/>
                <a:ea typeface="Arial"/>
                <a:cs typeface="Arial"/>
                <a:sym typeface="Arial"/>
              </a:endParaRPr>
            </a:p>
          </p:txBody>
        </p:sp>
        <p:sp>
          <p:nvSpPr>
            <p:cNvPr id="1293" name="Google Shape;1293;p114"/>
            <p:cNvSpPr/>
            <p:nvPr/>
          </p:nvSpPr>
          <p:spPr>
            <a:xfrm>
              <a:off x="3554374" y="1236596"/>
              <a:ext cx="344700" cy="344700"/>
            </a:xfrm>
            <a:prstGeom prst="ellipse">
              <a:avLst/>
            </a:prstGeom>
            <a:gradFill>
              <a:gsLst>
                <a:gs pos="0">
                  <a:srgbClr val="C1C9E4"/>
                </a:gs>
                <a:gs pos="50000">
                  <a:srgbClr val="B6C1E0"/>
                </a:gs>
                <a:gs pos="100000">
                  <a:srgbClr val="9DA7C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14"/>
            <p:cNvSpPr/>
            <p:nvPr/>
          </p:nvSpPr>
          <p:spPr>
            <a:xfrm>
              <a:off x="3144109" y="1651237"/>
              <a:ext cx="1814400" cy="21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14"/>
            <p:cNvSpPr txBox="1"/>
            <p:nvPr/>
          </p:nvSpPr>
          <p:spPr>
            <a:xfrm>
              <a:off x="3144109" y="1651237"/>
              <a:ext cx="1814400" cy="2148600"/>
            </a:xfrm>
            <a:prstGeom prst="rect">
              <a:avLst/>
            </a:prstGeom>
            <a:noFill/>
            <a:ln>
              <a:noFill/>
            </a:ln>
          </p:spPr>
          <p:txBody>
            <a:bodyPr anchorCtr="0" anchor="t" bIns="0" lIns="182600" spcFirstLastPara="1" rIns="0" wrap="square" tIns="0">
              <a:noAutofit/>
            </a:bodyPr>
            <a:lstStyle/>
            <a:p>
              <a:pPr indent="0" lvl="0" marL="0" marR="0" rtl="0" algn="ctr">
                <a:lnSpc>
                  <a:spcPct val="9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ChØ thÞ “NhËt – Ph¸p b¾n nhau vµ hµnh ®éng cña chóng ta” 3/1945</a:t>
              </a:r>
              <a:endParaRPr b="0" i="0" sz="1400" u="none" cap="none" strike="noStrike">
                <a:solidFill>
                  <a:srgbClr val="000000"/>
                </a:solidFill>
                <a:latin typeface="Arial"/>
                <a:ea typeface="Arial"/>
                <a:cs typeface="Arial"/>
                <a:sym typeface="Arial"/>
              </a:endParaRPr>
            </a:p>
          </p:txBody>
        </p:sp>
        <p:sp>
          <p:nvSpPr>
            <p:cNvPr id="1296" name="Google Shape;1296;p114"/>
            <p:cNvSpPr/>
            <p:nvPr/>
          </p:nvSpPr>
          <p:spPr>
            <a:xfrm>
              <a:off x="5266944" y="696354"/>
              <a:ext cx="461700" cy="461700"/>
            </a:xfrm>
            <a:prstGeom prst="ellipse">
              <a:avLst/>
            </a:prstGeom>
            <a:gradFill>
              <a:gsLst>
                <a:gs pos="0">
                  <a:srgbClr val="788FCB"/>
                </a:gs>
                <a:gs pos="50000">
                  <a:srgbClr val="6080C9"/>
                </a:gs>
                <a:gs pos="100000">
                  <a:srgbClr val="4F6EB7"/>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14"/>
            <p:cNvSpPr/>
            <p:nvPr/>
          </p:nvSpPr>
          <p:spPr>
            <a:xfrm>
              <a:off x="4989379" y="1211872"/>
              <a:ext cx="1442400" cy="24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14"/>
            <p:cNvSpPr txBox="1"/>
            <p:nvPr/>
          </p:nvSpPr>
          <p:spPr>
            <a:xfrm>
              <a:off x="4989379" y="1211872"/>
              <a:ext cx="1442400" cy="2426100"/>
            </a:xfrm>
            <a:prstGeom prst="rect">
              <a:avLst/>
            </a:prstGeom>
            <a:noFill/>
            <a:ln>
              <a:noFill/>
            </a:ln>
          </p:spPr>
          <p:txBody>
            <a:bodyPr anchorCtr="0" anchor="t" bIns="0" lIns="244625" spcFirstLastPara="1" rIns="0" wrap="square" tIns="0">
              <a:noAutofit/>
            </a:bodyPr>
            <a:lstStyle/>
            <a:p>
              <a:pPr indent="0" lvl="0" marL="0" marR="0" rtl="0" algn="ctr">
                <a:lnSpc>
                  <a:spcPct val="9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Th­ kªu gäi Tæng khëi nghÜa cña Hå Chñ tÞch</a:t>
              </a:r>
              <a:endParaRPr b="0" i="0" sz="1400" u="none" cap="none" strike="noStrike">
                <a:solidFill>
                  <a:srgbClr val="000000"/>
                </a:solidFill>
                <a:latin typeface="Arial"/>
                <a:ea typeface="Arial"/>
                <a:cs typeface="Arial"/>
                <a:sym typeface="Arial"/>
              </a:endParaRPr>
            </a:p>
          </p:txBody>
        </p:sp>
      </p:grpSp>
      <p:pic>
        <p:nvPicPr>
          <p:cNvPr descr="Cờ đỏ búa liềm.png" id="1299" name="Google Shape;1299;p114"/>
          <p:cNvPicPr preferRelativeResize="0"/>
          <p:nvPr/>
        </p:nvPicPr>
        <p:blipFill rotWithShape="1">
          <a:blip r:embed="rId3">
            <a:alphaModFix/>
          </a:blip>
          <a:srcRect b="0" l="0" r="0" t="0"/>
          <a:stretch/>
        </p:blipFill>
        <p:spPr>
          <a:xfrm>
            <a:off x="-300567" y="1216026"/>
            <a:ext cx="3555900" cy="1647900"/>
          </a:xfrm>
          <a:prstGeom prst="ellipse">
            <a:avLst/>
          </a:prstGeom>
          <a:noFill/>
          <a:ln>
            <a:noFill/>
          </a:ln>
        </p:spPr>
      </p:pic>
      <p:pic>
        <p:nvPicPr>
          <p:cNvPr descr="34.jpg" id="1300" name="Google Shape;1300;p114"/>
          <p:cNvPicPr preferRelativeResize="0"/>
          <p:nvPr/>
        </p:nvPicPr>
        <p:blipFill rotWithShape="1">
          <a:blip r:embed="rId4">
            <a:alphaModFix/>
          </a:blip>
          <a:srcRect b="8003" l="0" r="0" t="0"/>
          <a:stretch/>
        </p:blipFill>
        <p:spPr>
          <a:xfrm>
            <a:off x="5420784" y="1514475"/>
            <a:ext cx="1996016" cy="1828801"/>
          </a:xfrm>
          <a:prstGeom prst="rect">
            <a:avLst/>
          </a:prstGeom>
          <a:noFill/>
          <a:ln>
            <a:noFill/>
          </a:ln>
          <a:effectLst>
            <a:outerShdw blurRad="292100" rotWithShape="0" algn="tl" dir="2700000" dist="139700">
              <a:srgbClr val="333333">
                <a:alpha val="64705"/>
              </a:srgbClr>
            </a:outerShdw>
          </a:effectLst>
        </p:spPr>
      </p:pic>
      <p:pic>
        <p:nvPicPr>
          <p:cNvPr descr="HOI NGHI THANH LAP DANG.jpg" id="1301" name="Google Shape;1301;p114"/>
          <p:cNvPicPr preferRelativeResize="0"/>
          <p:nvPr/>
        </p:nvPicPr>
        <p:blipFill rotWithShape="1">
          <a:blip r:embed="rId5">
            <a:alphaModFix/>
          </a:blip>
          <a:srcRect b="6093" l="0" r="0" t="0"/>
          <a:stretch/>
        </p:blipFill>
        <p:spPr>
          <a:xfrm>
            <a:off x="101600" y="3911600"/>
            <a:ext cx="2336800" cy="1282700"/>
          </a:xfrm>
          <a:prstGeom prst="rect">
            <a:avLst/>
          </a:prstGeom>
          <a:noFill/>
          <a:ln>
            <a:noFill/>
          </a:ln>
          <a:effectLst>
            <a:outerShdw blurRad="292100" rotWithShape="0" algn="tl" dir="2700000" dist="139700">
              <a:srgbClr val="333333">
                <a:alpha val="64705"/>
              </a:srgbClr>
            </a:outerShdw>
          </a:effectLst>
        </p:spPr>
      </p:pic>
      <p:pic>
        <p:nvPicPr>
          <p:cNvPr descr="30.jpg" id="1302" name="Google Shape;1302;p114"/>
          <p:cNvPicPr preferRelativeResize="0"/>
          <p:nvPr/>
        </p:nvPicPr>
        <p:blipFill rotWithShape="1">
          <a:blip r:embed="rId6">
            <a:alphaModFix/>
          </a:blip>
          <a:srcRect b="14711" l="0" r="0" t="0"/>
          <a:stretch/>
        </p:blipFill>
        <p:spPr>
          <a:xfrm>
            <a:off x="1828800" y="2962276"/>
            <a:ext cx="1898651" cy="1376363"/>
          </a:xfrm>
          <a:prstGeom prst="rect">
            <a:avLst/>
          </a:prstGeom>
          <a:noFill/>
          <a:ln>
            <a:noFill/>
          </a:ln>
          <a:effectLst>
            <a:outerShdw blurRad="292100" rotWithShape="0" algn="tl" dir="2700000" dist="139700">
              <a:srgbClr val="333333">
                <a:alpha val="64705"/>
              </a:srgbClr>
            </a:outerShdw>
          </a:effectLst>
        </p:spPr>
      </p:pic>
      <p:pic>
        <p:nvPicPr>
          <p:cNvPr descr="CHI THI N-P BAN NHAU VA HANH DONG CUA CTA.jpg" id="1303" name="Google Shape;1303;p114"/>
          <p:cNvPicPr preferRelativeResize="0"/>
          <p:nvPr/>
        </p:nvPicPr>
        <p:blipFill rotWithShape="1">
          <a:blip r:embed="rId7">
            <a:alphaModFix/>
          </a:blip>
          <a:srcRect b="0" l="0" r="0" t="0"/>
          <a:stretch/>
        </p:blipFill>
        <p:spPr>
          <a:xfrm>
            <a:off x="3556000" y="1895476"/>
            <a:ext cx="1881717" cy="1863725"/>
          </a:xfrm>
          <a:prstGeom prst="rect">
            <a:avLst/>
          </a:prstGeom>
          <a:noFill/>
          <a:ln>
            <a:noFill/>
          </a:ln>
          <a:effectLst>
            <a:outerShdw blurRad="292100" rotWithShape="0" algn="tl" dir="2700000" dist="139700">
              <a:srgbClr val="333333">
                <a:alpha val="64705"/>
              </a:srgbClr>
            </a:outerShdw>
          </a:effectLst>
        </p:spPr>
      </p:pic>
      <p:pic>
        <p:nvPicPr>
          <p:cNvPr descr="BAC DOC TNDL.jpg" id="1304" name="Google Shape;1304;p114"/>
          <p:cNvPicPr preferRelativeResize="0"/>
          <p:nvPr/>
        </p:nvPicPr>
        <p:blipFill rotWithShape="1">
          <a:blip r:embed="rId8">
            <a:alphaModFix/>
          </a:blip>
          <a:srcRect b="0" l="0" r="0" t="0"/>
          <a:stretch/>
        </p:blipFill>
        <p:spPr>
          <a:xfrm>
            <a:off x="8940800" y="2276475"/>
            <a:ext cx="2946400" cy="1657350"/>
          </a:xfrm>
          <a:prstGeom prst="rect">
            <a:avLst/>
          </a:prstGeom>
          <a:noFill/>
          <a:ln>
            <a:noFill/>
          </a:ln>
        </p:spPr>
      </p:pic>
      <p:sp>
        <p:nvSpPr>
          <p:cNvPr id="1305" name="Google Shape;1305;p114"/>
          <p:cNvSpPr txBox="1"/>
          <p:nvPr/>
        </p:nvSpPr>
        <p:spPr>
          <a:xfrm>
            <a:off x="8432800" y="4114801"/>
            <a:ext cx="3759300" cy="138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rgbClr val="7030A0"/>
                </a:solidFill>
                <a:latin typeface="Times New Roman"/>
                <a:ea typeface="Times New Roman"/>
                <a:cs typeface="Times New Roman"/>
                <a:sym typeface="Times New Roman"/>
              </a:rPr>
              <a:t>TH</a:t>
            </a:r>
            <a:r>
              <a:rPr b="1" i="0" lang="en-US" sz="1800" u="none" cap="none" strike="noStrike">
                <a:solidFill>
                  <a:schemeClr val="dk1"/>
                </a:solidFill>
                <a:latin typeface="Times New Roman"/>
                <a:ea typeface="Times New Roman"/>
                <a:cs typeface="Times New Roman"/>
                <a:sym typeface="Times New Roman"/>
              </a:rPr>
              <a:t>ÀNH QUẢ LỚN NHẤT CỦA CÁCH MẠNG THÁNG TÁM LÀ NƯỚC VIỆT NAM HOÀN TOÀN ĐỘC LẬP</a:t>
            </a:r>
            <a:endParaRPr b="1" i="0" sz="1800" u="none" cap="none" strike="noStrike">
              <a:solidFill>
                <a:srgbClr val="7030A0"/>
              </a:solidFill>
              <a:latin typeface="Times New Roman"/>
              <a:ea typeface="Times New Roman"/>
              <a:cs typeface="Times New Roman"/>
              <a:sym typeface="Times New Roman"/>
            </a:endParaRPr>
          </a:p>
        </p:txBody>
      </p:sp>
      <p:sp>
        <p:nvSpPr>
          <p:cNvPr id="1306" name="Google Shape;1306;p114"/>
          <p:cNvSpPr/>
          <p:nvPr/>
        </p:nvSpPr>
        <p:spPr>
          <a:xfrm>
            <a:off x="2126166" y="481361"/>
            <a:ext cx="4165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Noto Sans Symbols"/>
              <a:buChar char="❖"/>
            </a:pPr>
            <a:r>
              <a:rPr b="1" i="0" lang="en-US" sz="2400" u="none" cap="none" strike="noStrike">
                <a:solidFill>
                  <a:schemeClr val="dk2"/>
                </a:solidFill>
                <a:latin typeface="Calibri"/>
                <a:ea typeface="Calibri"/>
                <a:cs typeface="Calibri"/>
                <a:sym typeface="Calibri"/>
              </a:rPr>
              <a:t> Ch</a:t>
            </a:r>
            <a:r>
              <a:rPr b="1" i="0" lang="en-US" sz="2400" u="none" cap="none" strike="noStrike">
                <a:solidFill>
                  <a:schemeClr val="dk1"/>
                </a:solidFill>
                <a:latin typeface="Calibri"/>
                <a:ea typeface="Calibri"/>
                <a:cs typeface="Calibri"/>
                <a:sym typeface="Calibri"/>
              </a:rPr>
              <a:t>ủ quan</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115"/>
          <p:cNvGrpSpPr/>
          <p:nvPr/>
        </p:nvGrpSpPr>
        <p:grpSpPr>
          <a:xfrm>
            <a:off x="5994475" y="1682683"/>
            <a:ext cx="6197902" cy="1882727"/>
            <a:chOff x="1676400" y="2895599"/>
            <a:chExt cx="5562648" cy="2057400"/>
          </a:xfrm>
        </p:grpSpPr>
        <p:sp>
          <p:nvSpPr>
            <p:cNvPr id="1312" name="Google Shape;1312;p115"/>
            <p:cNvSpPr/>
            <p:nvPr/>
          </p:nvSpPr>
          <p:spPr>
            <a:xfrm>
              <a:off x="1676400" y="2895599"/>
              <a:ext cx="5562648" cy="2057400"/>
            </a:xfrm>
            <a:prstGeom prst="cloud">
              <a:avLst/>
            </a:prstGeom>
            <a:solidFill>
              <a:srgbClr val="FFFFCC"/>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313" name="Google Shape;1313;p115"/>
            <p:cNvSpPr txBox="1"/>
            <p:nvPr/>
          </p:nvSpPr>
          <p:spPr>
            <a:xfrm>
              <a:off x="2134251" y="3200913"/>
              <a:ext cx="4570800" cy="159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dk1"/>
                  </a:solidFill>
                  <a:latin typeface="Times New Roman"/>
                  <a:ea typeface="Times New Roman"/>
                  <a:cs typeface="Times New Roman"/>
                  <a:sym typeface="Times New Roman"/>
                </a:rPr>
                <a:t>CÁC ĐỒNG CHÍ ẤY ĐÃ ĐEM XƯƠNG MÁU MÌNH VUN TƯỚI CHO CÂY CÁCH MẠNG, CHO NÊN CÂY CÁCH MẠNG ĐÃ KHAI H</a:t>
              </a:r>
              <a:r>
                <a:rPr b="1" i="0" lang="en-US" sz="1800" u="none" cap="none" strike="noStrike">
                  <a:solidFill>
                    <a:schemeClr val="dk1"/>
                  </a:solidFill>
                  <a:latin typeface="Times New Roman"/>
                  <a:ea typeface="Times New Roman"/>
                  <a:cs typeface="Times New Roman"/>
                  <a:sym typeface="Times New Roman"/>
                </a:rPr>
                <a:t>Ó</a:t>
              </a:r>
              <a:r>
                <a:rPr b="1" i="0" lang="en-US" sz="1600" u="none" cap="none" strike="noStrike">
                  <a:solidFill>
                    <a:schemeClr val="dk1"/>
                  </a:solidFill>
                  <a:latin typeface="Times New Roman"/>
                  <a:ea typeface="Times New Roman"/>
                  <a:cs typeface="Times New Roman"/>
                  <a:sym typeface="Times New Roman"/>
                </a:rPr>
                <a:t>A, KẾT QUẢ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chemeClr val="hlink"/>
                </a:buClr>
                <a:buSzPts val="1280"/>
                <a:buFont typeface="Noto Sans Symbols"/>
                <a:buNone/>
              </a:pPr>
              <a:r>
                <a:rPr b="1" i="0" lang="en-US" sz="1600" u="none" cap="none" strike="noStrike">
                  <a:solidFill>
                    <a:schemeClr val="dk1"/>
                  </a:solidFill>
                  <a:latin typeface="Times New Roman"/>
                  <a:ea typeface="Times New Roman"/>
                  <a:cs typeface="Times New Roman"/>
                  <a:sym typeface="Times New Roman"/>
                </a:rPr>
                <a:t>TỐT ĐẸP NHƯ NGÀY NAY  </a:t>
              </a:r>
              <a:endParaRPr b="1" i="0" sz="1600" u="none" cap="none" strike="noStrike">
                <a:solidFill>
                  <a:schemeClr val="dk1"/>
                </a:solidFill>
                <a:latin typeface="Times New Roman"/>
                <a:ea typeface="Times New Roman"/>
                <a:cs typeface="Times New Roman"/>
                <a:sym typeface="Times New Roman"/>
              </a:endParaRPr>
            </a:p>
          </p:txBody>
        </p:sp>
      </p:grpSp>
      <p:pic>
        <p:nvPicPr>
          <p:cNvPr descr="34" id="1314" name="Google Shape;1314;p115"/>
          <p:cNvPicPr preferRelativeResize="0"/>
          <p:nvPr/>
        </p:nvPicPr>
        <p:blipFill rotWithShape="1">
          <a:blip r:embed="rId3">
            <a:alphaModFix/>
          </a:blip>
          <a:srcRect b="17804" l="2225" r="8718" t="2741"/>
          <a:stretch/>
        </p:blipFill>
        <p:spPr>
          <a:xfrm>
            <a:off x="4643968" y="4038601"/>
            <a:ext cx="1960033" cy="2132013"/>
          </a:xfrm>
          <a:prstGeom prst="rect">
            <a:avLst/>
          </a:prstGeom>
          <a:noFill/>
          <a:ln cap="flat" cmpd="sng" w="57150">
            <a:solidFill>
              <a:srgbClr val="C00000"/>
            </a:solidFill>
            <a:prstDash val="solid"/>
            <a:miter lim="800000"/>
            <a:headEnd len="sm" w="sm" type="none"/>
            <a:tailEnd len="sm" w="sm" type="none"/>
          </a:ln>
        </p:spPr>
      </p:pic>
      <p:pic>
        <p:nvPicPr>
          <p:cNvPr descr="37" id="1315" name="Google Shape;1315;p115"/>
          <p:cNvPicPr preferRelativeResize="0"/>
          <p:nvPr/>
        </p:nvPicPr>
        <p:blipFill rotWithShape="1">
          <a:blip r:embed="rId4">
            <a:alphaModFix/>
          </a:blip>
          <a:srcRect b="10769" l="6394" r="6254" t="3075"/>
          <a:stretch/>
        </p:blipFill>
        <p:spPr>
          <a:xfrm>
            <a:off x="4470400" y="1752600"/>
            <a:ext cx="2023533" cy="1828800"/>
          </a:xfrm>
          <a:prstGeom prst="rect">
            <a:avLst/>
          </a:prstGeom>
          <a:noFill/>
          <a:ln cap="flat" cmpd="sng" w="57150">
            <a:solidFill>
              <a:srgbClr val="C00000"/>
            </a:solidFill>
            <a:prstDash val="solid"/>
            <a:miter lim="800000"/>
            <a:headEnd len="sm" w="sm" type="none"/>
            <a:tailEnd len="sm" w="sm" type="none"/>
          </a:ln>
        </p:spPr>
      </p:pic>
      <p:pic>
        <p:nvPicPr>
          <p:cNvPr id="1316" name="Google Shape;1316;p115"/>
          <p:cNvPicPr preferRelativeResize="0"/>
          <p:nvPr/>
        </p:nvPicPr>
        <p:blipFill rotWithShape="1">
          <a:blip r:embed="rId5">
            <a:alphaModFix/>
          </a:blip>
          <a:srcRect b="0" l="0" r="0" t="0"/>
          <a:stretch/>
        </p:blipFill>
        <p:spPr>
          <a:xfrm>
            <a:off x="2133600" y="1751013"/>
            <a:ext cx="2125133" cy="1814512"/>
          </a:xfrm>
          <a:prstGeom prst="rect">
            <a:avLst/>
          </a:prstGeom>
          <a:noFill/>
          <a:ln cap="flat" cmpd="sng" w="57150">
            <a:solidFill>
              <a:srgbClr val="C00000"/>
            </a:solidFill>
            <a:prstDash val="solid"/>
            <a:miter lim="800000"/>
            <a:headEnd len="sm" w="sm" type="none"/>
            <a:tailEnd len="sm" w="sm" type="none"/>
          </a:ln>
        </p:spPr>
      </p:pic>
      <p:pic>
        <p:nvPicPr>
          <p:cNvPr id="1317" name="Google Shape;1317;p115"/>
          <p:cNvPicPr preferRelativeResize="0"/>
          <p:nvPr/>
        </p:nvPicPr>
        <p:blipFill rotWithShape="1">
          <a:blip r:embed="rId6">
            <a:alphaModFix/>
          </a:blip>
          <a:srcRect b="0" l="0" r="0" t="0"/>
          <a:stretch/>
        </p:blipFill>
        <p:spPr>
          <a:xfrm>
            <a:off x="2133600" y="4067176"/>
            <a:ext cx="2235200" cy="2105025"/>
          </a:xfrm>
          <a:prstGeom prst="rect">
            <a:avLst/>
          </a:prstGeom>
          <a:noFill/>
          <a:ln cap="flat" cmpd="sng" w="57150">
            <a:solidFill>
              <a:srgbClr val="C00000"/>
            </a:solidFill>
            <a:prstDash val="solid"/>
            <a:miter lim="800000"/>
            <a:headEnd len="sm" w="sm" type="none"/>
            <a:tailEnd len="sm" w="sm" type="none"/>
          </a:ln>
        </p:spPr>
      </p:pic>
      <p:pic>
        <p:nvPicPr>
          <p:cNvPr descr="Nguyen_Van_Cu.jpg" id="1318" name="Google Shape;1318;p115"/>
          <p:cNvPicPr preferRelativeResize="0"/>
          <p:nvPr/>
        </p:nvPicPr>
        <p:blipFill rotWithShape="1">
          <a:blip r:embed="rId7">
            <a:alphaModFix/>
          </a:blip>
          <a:srcRect b="0" l="0" r="0" t="0"/>
          <a:stretch/>
        </p:blipFill>
        <p:spPr>
          <a:xfrm>
            <a:off x="9652001" y="3983039"/>
            <a:ext cx="2165351" cy="2193925"/>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Ha_Huy_Tap.jpg" id="1319" name="Google Shape;1319;p115"/>
          <p:cNvPicPr preferRelativeResize="0"/>
          <p:nvPr/>
        </p:nvPicPr>
        <p:blipFill rotWithShape="1">
          <a:blip r:embed="rId8">
            <a:alphaModFix/>
          </a:blip>
          <a:srcRect b="0" l="0" r="0" t="0"/>
          <a:stretch/>
        </p:blipFill>
        <p:spPr>
          <a:xfrm>
            <a:off x="7315201" y="3998913"/>
            <a:ext cx="2070100" cy="2209800"/>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320" name="Google Shape;1320;p115"/>
          <p:cNvSpPr/>
          <p:nvPr/>
        </p:nvSpPr>
        <p:spPr>
          <a:xfrm>
            <a:off x="7283451" y="6324600"/>
            <a:ext cx="20637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Hà Huy Tập</a:t>
            </a:r>
            <a:endParaRPr b="0" i="0" sz="1400" u="none" cap="none" strike="noStrike">
              <a:solidFill>
                <a:srgbClr val="000000"/>
              </a:solidFill>
              <a:latin typeface="Arial"/>
              <a:ea typeface="Arial"/>
              <a:cs typeface="Arial"/>
              <a:sym typeface="Arial"/>
            </a:endParaRPr>
          </a:p>
        </p:txBody>
      </p:sp>
      <p:sp>
        <p:nvSpPr>
          <p:cNvPr id="1321" name="Google Shape;1321;p115"/>
          <p:cNvSpPr/>
          <p:nvPr/>
        </p:nvSpPr>
        <p:spPr>
          <a:xfrm>
            <a:off x="9652000" y="6327775"/>
            <a:ext cx="25401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1A1A70"/>
                </a:solidFill>
                <a:latin typeface="Times New Roman"/>
                <a:ea typeface="Times New Roman"/>
                <a:cs typeface="Times New Roman"/>
                <a:sym typeface="Times New Roman"/>
              </a:rPr>
              <a:t>Ngu</a:t>
            </a:r>
            <a:r>
              <a:rPr b="1" i="0" lang="en-US" sz="1800" u="none" cap="none" strike="noStrike">
                <a:solidFill>
                  <a:schemeClr val="dk1"/>
                </a:solidFill>
                <a:latin typeface="Times New Roman"/>
                <a:ea typeface="Times New Roman"/>
                <a:cs typeface="Times New Roman"/>
                <a:sym typeface="Times New Roman"/>
              </a:rPr>
              <a:t>yễn </a:t>
            </a:r>
            <a:r>
              <a:rPr b="1" i="0" lang="en-US" sz="1600" u="none" cap="none" strike="noStrike">
                <a:solidFill>
                  <a:srgbClr val="1A1A70"/>
                </a:solidFill>
                <a:latin typeface="Times New Roman"/>
                <a:ea typeface="Times New Roman"/>
                <a:cs typeface="Times New Roman"/>
                <a:sym typeface="Times New Roman"/>
              </a:rPr>
              <a:t>V</a:t>
            </a:r>
            <a:r>
              <a:rPr b="1" i="0" lang="en-US" sz="1800" u="none" cap="none" strike="noStrike">
                <a:solidFill>
                  <a:schemeClr val="dk1"/>
                </a:solidFill>
                <a:latin typeface="Times New Roman"/>
                <a:ea typeface="Times New Roman"/>
                <a:cs typeface="Times New Roman"/>
                <a:sym typeface="Times New Roman"/>
              </a:rPr>
              <a:t>ăn Cừ</a:t>
            </a:r>
            <a:endParaRPr b="0" i="0" sz="1400" u="none" cap="none" strike="noStrike">
              <a:solidFill>
                <a:srgbClr val="000000"/>
              </a:solidFill>
              <a:latin typeface="Arial"/>
              <a:ea typeface="Arial"/>
              <a:cs typeface="Arial"/>
              <a:sym typeface="Arial"/>
            </a:endParaRPr>
          </a:p>
        </p:txBody>
      </p:sp>
      <p:sp>
        <p:nvSpPr>
          <p:cNvPr id="1322" name="Google Shape;1322;p115"/>
          <p:cNvSpPr/>
          <p:nvPr/>
        </p:nvSpPr>
        <p:spPr>
          <a:xfrm>
            <a:off x="2067984" y="3711576"/>
            <a:ext cx="2235300" cy="403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Trần Phú</a:t>
            </a:r>
            <a:endParaRPr b="0" i="0" sz="1400" u="none" cap="none" strike="noStrike">
              <a:solidFill>
                <a:srgbClr val="000000"/>
              </a:solidFill>
              <a:latin typeface="Arial"/>
              <a:ea typeface="Arial"/>
              <a:cs typeface="Arial"/>
              <a:sym typeface="Arial"/>
            </a:endParaRPr>
          </a:p>
        </p:txBody>
      </p:sp>
      <p:sp>
        <p:nvSpPr>
          <p:cNvPr id="1323" name="Google Shape;1323;p115"/>
          <p:cNvSpPr/>
          <p:nvPr/>
        </p:nvSpPr>
        <p:spPr>
          <a:xfrm>
            <a:off x="4470400" y="3711576"/>
            <a:ext cx="2235300" cy="403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A1A70"/>
                </a:solidFill>
                <a:latin typeface="Times New Roman"/>
                <a:ea typeface="Times New Roman"/>
                <a:cs typeface="Times New Roman"/>
                <a:sym typeface="Times New Roman"/>
              </a:rPr>
              <a:t>Ng</a:t>
            </a:r>
            <a:r>
              <a:rPr b="1" i="0" lang="en-US" sz="1800" u="none" cap="none" strike="noStrike">
                <a:solidFill>
                  <a:schemeClr val="dk1"/>
                </a:solidFill>
                <a:latin typeface="Times New Roman"/>
                <a:ea typeface="Times New Roman"/>
                <a:cs typeface="Times New Roman"/>
                <a:sym typeface="Times New Roman"/>
              </a:rPr>
              <a:t>ô Gia Tự</a:t>
            </a:r>
            <a:endParaRPr b="0" i="0" sz="1400" u="none" cap="none" strike="noStrike">
              <a:solidFill>
                <a:srgbClr val="000000"/>
              </a:solidFill>
              <a:latin typeface="Arial"/>
              <a:ea typeface="Arial"/>
              <a:cs typeface="Arial"/>
              <a:sym typeface="Arial"/>
            </a:endParaRPr>
          </a:p>
        </p:txBody>
      </p:sp>
      <p:sp>
        <p:nvSpPr>
          <p:cNvPr id="1324" name="Google Shape;1324;p115"/>
          <p:cNvSpPr/>
          <p:nvPr/>
        </p:nvSpPr>
        <p:spPr>
          <a:xfrm>
            <a:off x="2032000" y="6324600"/>
            <a:ext cx="23367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Lê Hồng Phong</a:t>
            </a:r>
            <a:endParaRPr b="0" i="0" sz="1400" u="none" cap="none" strike="noStrike">
              <a:solidFill>
                <a:srgbClr val="000000"/>
              </a:solidFill>
              <a:latin typeface="Arial"/>
              <a:ea typeface="Arial"/>
              <a:cs typeface="Arial"/>
              <a:sym typeface="Arial"/>
            </a:endParaRPr>
          </a:p>
        </p:txBody>
      </p:sp>
      <p:sp>
        <p:nvSpPr>
          <p:cNvPr id="1325" name="Google Shape;1325;p115"/>
          <p:cNvSpPr/>
          <p:nvPr/>
        </p:nvSpPr>
        <p:spPr>
          <a:xfrm>
            <a:off x="4470400" y="6324600"/>
            <a:ext cx="23367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A1A70"/>
                </a:solidFill>
                <a:latin typeface="Times New Roman"/>
                <a:ea typeface="Times New Roman"/>
                <a:cs typeface="Times New Roman"/>
                <a:sym typeface="Times New Roman"/>
              </a:rPr>
              <a:t>Nguy</a:t>
            </a:r>
            <a:r>
              <a:rPr b="1" i="0" lang="en-US" sz="1800" u="none" cap="none" strike="noStrike">
                <a:solidFill>
                  <a:schemeClr val="dk1"/>
                </a:solidFill>
                <a:latin typeface="Times New Roman"/>
                <a:ea typeface="Times New Roman"/>
                <a:cs typeface="Times New Roman"/>
                <a:sym typeface="Times New Roman"/>
              </a:rPr>
              <a:t>ễn Thị Minh Khai</a:t>
            </a:r>
            <a:endParaRPr b="0" i="0" sz="1400" u="none" cap="none" strike="noStrike">
              <a:solidFill>
                <a:srgbClr val="000000"/>
              </a:solidFill>
              <a:latin typeface="Arial"/>
              <a:ea typeface="Arial"/>
              <a:cs typeface="Arial"/>
              <a:sym typeface="Arial"/>
            </a:endParaRPr>
          </a:p>
        </p:txBody>
      </p:sp>
      <p:sp>
        <p:nvSpPr>
          <p:cNvPr id="1326" name="Google Shape;1326;p115"/>
          <p:cNvSpPr/>
          <p:nvPr/>
        </p:nvSpPr>
        <p:spPr>
          <a:xfrm>
            <a:off x="2307168" y="441326"/>
            <a:ext cx="2336700" cy="39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Noto Sans Symbols"/>
              <a:buChar char="❖"/>
            </a:pPr>
            <a:r>
              <a:rPr b="1" i="0" lang="en-US" sz="2000" u="none" cap="none" strike="noStrike">
                <a:solidFill>
                  <a:schemeClr val="dk2"/>
                </a:solidFill>
                <a:latin typeface="Calibri"/>
                <a:ea typeface="Calibri"/>
                <a:cs typeface="Calibri"/>
                <a:sym typeface="Calibri"/>
              </a:rPr>
              <a:t> Ch</a:t>
            </a:r>
            <a:r>
              <a:rPr b="1" i="0" lang="en-US" sz="2000" u="none" cap="none" strike="noStrike">
                <a:solidFill>
                  <a:schemeClr val="dk1"/>
                </a:solidFill>
                <a:latin typeface="Calibri"/>
                <a:ea typeface="Calibri"/>
                <a:cs typeface="Calibri"/>
                <a:sym typeface="Calibri"/>
              </a:rPr>
              <a:t>ủ quan</a:t>
            </a:r>
            <a:endParaRPr b="0" i="0" sz="1400" u="none" cap="none" strike="noStrike">
              <a:solidFill>
                <a:srgbClr val="000000"/>
              </a:solidFill>
              <a:latin typeface="Arial"/>
              <a:ea typeface="Arial"/>
              <a:cs typeface="Arial"/>
              <a:sym typeface="Arial"/>
            </a:endParaRPr>
          </a:p>
        </p:txBody>
      </p:sp>
    </p:spTree>
  </p:cSld>
  <p:clrMapOvr>
    <a:masterClrMapping/>
  </p:clrMapOvr>
  <p:transition>
    <p:strips dir="rd"/>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16"/>
          <p:cNvSpPr/>
          <p:nvPr/>
        </p:nvSpPr>
        <p:spPr>
          <a:xfrm>
            <a:off x="2390078" y="384718"/>
            <a:ext cx="5079900" cy="563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Char char="•"/>
            </a:pPr>
            <a:r>
              <a:rPr b="1" i="0" lang="en-US" sz="2800" u="none" cap="none" strike="noStrike">
                <a:solidFill>
                  <a:schemeClr val="dk1"/>
                </a:solidFill>
                <a:latin typeface="Calibri"/>
                <a:ea typeface="Calibri"/>
                <a:cs typeface="Calibri"/>
                <a:sym typeface="Calibri"/>
              </a:rPr>
              <a:t> Bài học kinh nghiệm</a:t>
            </a:r>
            <a:endParaRPr b="1" i="0" sz="2800" u="none" cap="none" strike="noStrike">
              <a:solidFill>
                <a:schemeClr val="dk1"/>
              </a:solidFill>
              <a:latin typeface="Calibri"/>
              <a:ea typeface="Calibri"/>
              <a:cs typeface="Calibri"/>
              <a:sym typeface="Calibri"/>
            </a:endParaRPr>
          </a:p>
        </p:txBody>
      </p:sp>
      <p:sp>
        <p:nvSpPr>
          <p:cNvPr id="1332" name="Google Shape;1332;p116"/>
          <p:cNvSpPr/>
          <p:nvPr/>
        </p:nvSpPr>
        <p:spPr>
          <a:xfrm>
            <a:off x="508000" y="1390651"/>
            <a:ext cx="11074500" cy="4854600"/>
          </a:xfrm>
          <a:prstGeom prst="rect">
            <a:avLst/>
          </a:prstGeom>
          <a:noFill/>
          <a:ln>
            <a:noFill/>
          </a:ln>
        </p:spPr>
        <p:txBody>
          <a:bodyPr anchorCtr="0" anchor="ctr" bIns="45700" lIns="91425" spcFirstLastPara="1" rIns="91425" wrap="square" tIns="45700">
            <a:spAutoFit/>
          </a:bodyPr>
          <a:lstStyle/>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Giương cao ngọn cờ độc lập dân tộc, kết hợp đúng đắn 2 nhiệm vụ chống đế quốc và chống phong kiến</a:t>
            </a:r>
            <a:endParaRPr b="0" i="0" sz="1400" u="none" cap="none" strike="noStrike">
              <a:solidFill>
                <a:srgbClr val="000000"/>
              </a:solidFill>
              <a:latin typeface="Arial"/>
              <a:ea typeface="Arial"/>
              <a:cs typeface="Arial"/>
              <a:sym typeface="Arial"/>
            </a:endParaRPr>
          </a:p>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Toàn dân nổi dậy trên nền tảng của liên minh công – nông</a:t>
            </a:r>
            <a:endParaRPr b="0" i="0" sz="1400" u="none" cap="none" strike="noStrike">
              <a:solidFill>
                <a:srgbClr val="000000"/>
              </a:solidFill>
              <a:latin typeface="Arial"/>
              <a:ea typeface="Arial"/>
              <a:cs typeface="Arial"/>
              <a:sym typeface="Arial"/>
            </a:endParaRPr>
          </a:p>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Lợi dụng mâu thuẫn trong hàng ngũ kẻ thù</a:t>
            </a:r>
            <a:endParaRPr b="0" i="0" sz="1400" u="none" cap="none" strike="noStrike">
              <a:solidFill>
                <a:srgbClr val="000000"/>
              </a:solidFill>
              <a:latin typeface="Arial"/>
              <a:ea typeface="Arial"/>
              <a:cs typeface="Arial"/>
              <a:sym typeface="Arial"/>
            </a:endParaRPr>
          </a:p>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Kiên quyết dùng bạo lực cách mạng và biết sử dụng bạo lực cách mạng một cách thích hợp để đập tan bộ máy nhà nước cũ, lập ra bộ máy nhà nước của nhân dân</a:t>
            </a:r>
            <a:endParaRPr b="0" i="0" sz="1400" u="none" cap="none" strike="noStrike">
              <a:solidFill>
                <a:srgbClr val="000000"/>
              </a:solidFill>
              <a:latin typeface="Arial"/>
              <a:ea typeface="Arial"/>
              <a:cs typeface="Arial"/>
              <a:sym typeface="Arial"/>
            </a:endParaRPr>
          </a:p>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Nắm vững nghệ thuật khởi nghĩa, nghệ thuật chọn thời cơ</a:t>
            </a:r>
            <a:endParaRPr b="0" i="0" sz="1400" u="none" cap="none" strike="noStrike">
              <a:solidFill>
                <a:srgbClr val="000000"/>
              </a:solidFill>
              <a:latin typeface="Arial"/>
              <a:ea typeface="Arial"/>
              <a:cs typeface="Arial"/>
              <a:sym typeface="Arial"/>
            </a:endParaRPr>
          </a:p>
          <a:p>
            <a:pPr indent="-381000" lvl="0" marL="381000" marR="0" rtl="0" algn="just">
              <a:lnSpc>
                <a:spcPct val="12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Xây dựng một Đảng Mác – Lênin đủ sức lãnh đạo tổng khởi nghĩa giành chính quyền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0" st="0"/>
                                            </p:txEl>
                                          </p:spTgt>
                                        </p:tgtEl>
                                        <p:attrNameLst>
                                          <p:attrName>style.visibility</p:attrName>
                                        </p:attrNameLst>
                                      </p:cBhvr>
                                      <p:to>
                                        <p:strVal val="visible"/>
                                      </p:to>
                                    </p:set>
                                    <p:animEffect filter="fade" transition="in">
                                      <p:cBhvr>
                                        <p:cTn dur="500"/>
                                        <p:tgtEl>
                                          <p:spTgt spid="1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1" st="1"/>
                                            </p:txEl>
                                          </p:spTgt>
                                        </p:tgtEl>
                                        <p:attrNameLst>
                                          <p:attrName>style.visibility</p:attrName>
                                        </p:attrNameLst>
                                      </p:cBhvr>
                                      <p:to>
                                        <p:strVal val="visible"/>
                                      </p:to>
                                    </p:set>
                                    <p:animEffect filter="fade" transition="in">
                                      <p:cBhvr>
                                        <p:cTn dur="500"/>
                                        <p:tgtEl>
                                          <p:spTgt spid="1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2" st="2"/>
                                            </p:txEl>
                                          </p:spTgt>
                                        </p:tgtEl>
                                        <p:attrNameLst>
                                          <p:attrName>style.visibility</p:attrName>
                                        </p:attrNameLst>
                                      </p:cBhvr>
                                      <p:to>
                                        <p:strVal val="visible"/>
                                      </p:to>
                                    </p:set>
                                    <p:animEffect filter="fade" transition="in">
                                      <p:cBhvr>
                                        <p:cTn dur="500"/>
                                        <p:tgtEl>
                                          <p:spTgt spid="13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3" st="3"/>
                                            </p:txEl>
                                          </p:spTgt>
                                        </p:tgtEl>
                                        <p:attrNameLst>
                                          <p:attrName>style.visibility</p:attrName>
                                        </p:attrNameLst>
                                      </p:cBhvr>
                                      <p:to>
                                        <p:strVal val="visible"/>
                                      </p:to>
                                    </p:set>
                                    <p:animEffect filter="fade" transition="in">
                                      <p:cBhvr>
                                        <p:cTn dur="500"/>
                                        <p:tgtEl>
                                          <p:spTgt spid="13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4" st="4"/>
                                            </p:txEl>
                                          </p:spTgt>
                                        </p:tgtEl>
                                        <p:attrNameLst>
                                          <p:attrName>style.visibility</p:attrName>
                                        </p:attrNameLst>
                                      </p:cBhvr>
                                      <p:to>
                                        <p:strVal val="visible"/>
                                      </p:to>
                                    </p:set>
                                    <p:animEffect filter="fade" transition="in">
                                      <p:cBhvr>
                                        <p:cTn dur="500"/>
                                        <p:tgtEl>
                                          <p:spTgt spid="13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xEl>
                                              <p:pRg end="5" st="5"/>
                                            </p:txEl>
                                          </p:spTgt>
                                        </p:tgtEl>
                                        <p:attrNameLst>
                                          <p:attrName>style.visibility</p:attrName>
                                        </p:attrNameLst>
                                      </p:cBhvr>
                                      <p:to>
                                        <p:strVal val="visible"/>
                                      </p:to>
                                    </p:set>
                                    <p:animEffect filter="fade" transition="in">
                                      <p:cBhvr>
                                        <p:cTn dur="500"/>
                                        <p:tgtEl>
                                          <p:spTgt spid="13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2020-05-27T05:21:30Z</dcterms:created>
  <dc:creator>Toan Le</dc:creator>
</cp:coreProperties>
</file>